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Cambria Math"/>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mbriaMath-regular.fntdata"/><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1fd877c25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1fd877c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Jacopo - Goyal  Ruina</a:t>
            </a:r>
            <a:endParaRPr/>
          </a:p>
          <a:p>
            <a:pPr indent="0" lvl="0" marL="0" rtl="0" algn="l">
              <a:spcBef>
                <a:spcPts val="0"/>
              </a:spcBef>
              <a:spcAft>
                <a:spcPts val="0"/>
              </a:spcAft>
              <a:buNone/>
            </a:pPr>
            <a:r>
              <a:rPr lang="en"/>
              <a:t>Francesco - Intro &amp; motivating examples</a:t>
            </a:r>
            <a:endParaRPr/>
          </a:p>
          <a:p>
            <a:pPr indent="0" lvl="0" marL="0" rtl="0" algn="l">
              <a:spcBef>
                <a:spcPts val="0"/>
              </a:spcBef>
              <a:spcAft>
                <a:spcPts val="0"/>
              </a:spcAft>
              <a:buNone/>
            </a:pPr>
            <a:r>
              <a:rPr lang="en"/>
              <a:t>Anna - Lee + </a:t>
            </a:r>
            <a:r>
              <a:rPr lang="en">
                <a:solidFill>
                  <a:schemeClr val="dk1"/>
                </a:solidFill>
              </a:rPr>
              <a:t>Howe &amp; Cutkosky</a:t>
            </a:r>
            <a:endParaRPr/>
          </a:p>
          <a:p>
            <a:pPr indent="0" lvl="0" marL="0" rtl="0" algn="l">
              <a:spcBef>
                <a:spcPts val="0"/>
              </a:spcBef>
              <a:spcAft>
                <a:spcPts val="0"/>
              </a:spcAft>
              <a:buNone/>
            </a:pPr>
            <a:r>
              <a:rPr lang="en"/>
              <a:t>Carlo - </a:t>
            </a:r>
            <a:r>
              <a:rPr lang="en">
                <a:solidFill>
                  <a:schemeClr val="dk1"/>
                </a:solidFill>
              </a:rPr>
              <a:t> Sakurai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intro and motivation and examples - </a:t>
            </a:r>
            <a:endParaRPr/>
          </a:p>
          <a:p>
            <a:pPr indent="0" lvl="0" marL="0" rtl="0" algn="l">
              <a:spcBef>
                <a:spcPts val="0"/>
              </a:spcBef>
              <a:spcAft>
                <a:spcPts val="0"/>
              </a:spcAft>
              <a:buNone/>
            </a:pPr>
            <a:r>
              <a:rPr lang="en"/>
              <a:t>2 Goyal Ruina paper</a:t>
            </a:r>
            <a:endParaRPr/>
          </a:p>
          <a:p>
            <a:pPr indent="0" lvl="0" marL="0" rtl="0" algn="l">
              <a:spcBef>
                <a:spcPts val="0"/>
              </a:spcBef>
              <a:spcAft>
                <a:spcPts val="0"/>
              </a:spcAft>
              <a:buNone/>
            </a:pPr>
            <a:r>
              <a:rPr lang="en"/>
              <a:t>3 Lee and Sakurai</a:t>
            </a:r>
            <a:endParaRPr/>
          </a:p>
          <a:p>
            <a:pPr indent="0" lvl="0" marL="0" rtl="0" algn="l">
              <a:spcBef>
                <a:spcPts val="0"/>
              </a:spcBef>
              <a:spcAft>
                <a:spcPts val="0"/>
              </a:spcAft>
              <a:buNone/>
            </a:pPr>
            <a:r>
              <a:rPr lang="en"/>
              <a:t>4 Howe &amp; Cutkosky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 Set up the example⇒  Mark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1d0f40827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1d0f40827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1d0f40827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1d0f40827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rPr>
              <a:t>For some reason the 2020 students computed negative torque (f x r) instead of r x f…   It makes no real difference.</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Write the equations for the board with 2 feet and see if we can solve them.</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NOTE: should I just introduce the problem or already point to the solution? I can say that, if the point of contact moves, the friction will be directed against their direction of motion, and that we will see a more generalized version of this now (with Jacopo)</a:t>
            </a:r>
            <a:endParaRPr sz="10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000">
                <a:solidFill>
                  <a:schemeClr val="dk2"/>
                </a:solidFill>
              </a:rPr>
              <a:t>Notice that if the COR location is </a:t>
            </a:r>
            <a:r>
              <a:rPr b="1" lang="en" sz="1000">
                <a:solidFill>
                  <a:schemeClr val="dk2"/>
                </a:solidFill>
              </a:rPr>
              <a:t>known</a:t>
            </a:r>
            <a:r>
              <a:rPr lang="en" sz="1000">
                <a:solidFill>
                  <a:schemeClr val="dk2"/>
                </a:solidFill>
              </a:rPr>
              <a:t>, we get linear equations. This also works if the COR is underneath any one of a small set of contact points -- it corresponds to “facets” on the LS, as seen in slide 6.</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1d0f40827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1d0f40827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rPr>
              <a:t>For some reason the 2020 students computed negative torque (f x r) instead of r x f…   It makes no real difference.</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Write the equations for the board with 2 feet and see if we can solve them.</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NOTE: should I just introduce the problem or already point to the solution? I can say that, if the point of contact moves, the friction will be directed against their direction of motion, and that we will see a more generalized version of this now (with Jacopo)</a:t>
            </a:r>
            <a:endParaRPr sz="10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000">
                <a:solidFill>
                  <a:schemeClr val="dk2"/>
                </a:solidFill>
              </a:rPr>
              <a:t>Notice that if the COR location is </a:t>
            </a:r>
            <a:r>
              <a:rPr b="1" lang="en" sz="1000">
                <a:solidFill>
                  <a:schemeClr val="dk2"/>
                </a:solidFill>
              </a:rPr>
              <a:t>known</a:t>
            </a:r>
            <a:r>
              <a:rPr lang="en" sz="1000">
                <a:solidFill>
                  <a:schemeClr val="dk2"/>
                </a:solidFill>
              </a:rPr>
              <a:t>, we get linear equations. This also works if the COR is underneath any one of a small set of contact points -- it corresponds to “facets” on the LS, as seen in slide 6.</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1d0f40827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1d0f40827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rPr>
              <a:t>For some reason the 2020 students computed negative torque (f x r) instead of r x f…   It makes no real difference.</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Write the equations for the board with 2 feet and see if we can solve them.</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NOTE: should I just introduce the problem or already point to the solution? I can say that, if the point of contact moves, the friction will be directed against their direction of motion, and that we will see a more generalized version of this now (with Jacopo)</a:t>
            </a:r>
            <a:endParaRPr sz="10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000">
                <a:solidFill>
                  <a:schemeClr val="dk2"/>
                </a:solidFill>
              </a:rPr>
              <a:t>Notice that if the COR location is </a:t>
            </a:r>
            <a:r>
              <a:rPr b="1" lang="en" sz="1000">
                <a:solidFill>
                  <a:schemeClr val="dk2"/>
                </a:solidFill>
              </a:rPr>
              <a:t>known</a:t>
            </a:r>
            <a:r>
              <a:rPr lang="en" sz="1000">
                <a:solidFill>
                  <a:schemeClr val="dk2"/>
                </a:solidFill>
              </a:rPr>
              <a:t>, we get linear equations. This also works if the COR is underneath any one of a small set of contact points -- it corresponds to “facets” on the LS, as seen in slide 6.</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1d0f40827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1d0f40827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rPr>
              <a:t>For some reason the 2020 students computed negative torque (f x r) instead of r x f…   It makes no real difference.</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Write the equations for the board with 2 feet and see if we can solve them.</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NOTE: should I just introduce the problem or already point to the solution? I can say that, if the point of contact moves, the friction will be directed against their direction of motion, and that we will see a more generalized version of this now (with Jacopo)</a:t>
            </a:r>
            <a:endParaRPr sz="10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000">
                <a:solidFill>
                  <a:schemeClr val="dk2"/>
                </a:solidFill>
              </a:rPr>
              <a:t>Notice that if the COR location is </a:t>
            </a:r>
            <a:r>
              <a:rPr b="1" lang="en" sz="1000">
                <a:solidFill>
                  <a:schemeClr val="dk2"/>
                </a:solidFill>
              </a:rPr>
              <a:t>known</a:t>
            </a:r>
            <a:r>
              <a:rPr lang="en" sz="1000">
                <a:solidFill>
                  <a:schemeClr val="dk2"/>
                </a:solidFill>
              </a:rPr>
              <a:t>, we get linear equations. This also works if the COR is underneath any one of a small set of contact points -- it corresponds to “facets” on the LS, as seen in slide 6.</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13437785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13437785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d7716ec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d7716ec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980000"/>
                </a:solidFill>
                <a:latin typeface="Calibri"/>
                <a:ea typeface="Calibri"/>
                <a:cs typeface="Calibri"/>
                <a:sym typeface="Calibri"/>
              </a:rPr>
              <a:t>Fig from Goyal, Ruina Papadopoulos paper, Planar Sliding with Dry Friction, Part 1 (1990) </a:t>
            </a:r>
            <a:endParaRPr sz="1400"/>
          </a:p>
          <a:p>
            <a:pPr indent="0" lvl="0" marL="0" rtl="0" algn="l">
              <a:lnSpc>
                <a:spcPct val="115000"/>
              </a:lnSpc>
              <a:spcBef>
                <a:spcPts val="1600"/>
              </a:spcBef>
              <a:spcAft>
                <a:spcPts val="1600"/>
              </a:spcAft>
              <a:buClr>
                <a:schemeClr val="dk1"/>
              </a:buClr>
              <a:buSzPts val="1100"/>
              <a:buFont typeface="Arial"/>
              <a:buNone/>
            </a:pPr>
            <a:r>
              <a:t/>
            </a:r>
            <a:endParaRPr sz="1400">
              <a:solidFill>
                <a:srgbClr val="98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d691c7fd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d691c7fd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latin typeface="Calibri"/>
                <a:ea typeface="Calibri"/>
                <a:cs typeface="Calibri"/>
                <a:sym typeface="Calibri"/>
              </a:rPr>
              <a:t>Consider any direction, </a:t>
            </a:r>
            <a:r>
              <a:rPr b="1" lang="en" sz="1800">
                <a:solidFill>
                  <a:schemeClr val="dk2"/>
                </a:solidFill>
                <a:latin typeface="Calibri"/>
                <a:ea typeface="Calibri"/>
                <a:cs typeface="Calibri"/>
                <a:sym typeface="Calibri"/>
              </a:rPr>
              <a:t>v</a:t>
            </a:r>
            <a:r>
              <a:rPr lang="en" sz="1800">
                <a:solidFill>
                  <a:schemeClr val="dk2"/>
                </a:solidFill>
                <a:latin typeface="Calibri"/>
                <a:ea typeface="Calibri"/>
                <a:cs typeface="Calibri"/>
                <a:sym typeface="Calibri"/>
              </a:rPr>
              <a:t>. Take lines perpendicular to </a:t>
            </a:r>
            <a:r>
              <a:rPr b="1" lang="en" sz="1800">
                <a:solidFill>
                  <a:schemeClr val="dk2"/>
                </a:solidFill>
                <a:latin typeface="Calibri"/>
                <a:ea typeface="Calibri"/>
                <a:cs typeface="Calibri"/>
                <a:sym typeface="Calibri"/>
              </a:rPr>
              <a:t>v</a:t>
            </a:r>
            <a:r>
              <a:rPr lang="en" sz="1800">
                <a:solidFill>
                  <a:schemeClr val="dk2"/>
                </a:solidFill>
                <a:latin typeface="Calibri"/>
                <a:ea typeface="Calibri"/>
                <a:cs typeface="Calibri"/>
                <a:sym typeface="Calibri"/>
              </a:rPr>
              <a:t> and find where they intersect the limit surface. The maximum possible work (dissipated power) will be if </a:t>
            </a:r>
            <a:r>
              <a:rPr b="1" lang="en" sz="1800">
                <a:solidFill>
                  <a:schemeClr val="dk2"/>
                </a:solidFill>
                <a:latin typeface="Calibri"/>
                <a:ea typeface="Calibri"/>
                <a:cs typeface="Calibri"/>
                <a:sym typeface="Calibri"/>
              </a:rPr>
              <a:t>F</a:t>
            </a:r>
            <a:r>
              <a:rPr lang="en" sz="1800">
                <a:solidFill>
                  <a:schemeClr val="dk2"/>
                </a:solidFill>
                <a:latin typeface="Calibri"/>
                <a:ea typeface="Calibri"/>
                <a:cs typeface="Calibri"/>
                <a:sym typeface="Calibri"/>
              </a:rPr>
              <a:t> goes from the origin to the same point (maximum possible dot product of </a:t>
            </a:r>
            <a:r>
              <a:rPr b="1" lang="en" sz="1800">
                <a:solidFill>
                  <a:schemeClr val="dk2"/>
                </a:solidFill>
                <a:latin typeface="Calibri"/>
                <a:ea typeface="Calibri"/>
                <a:cs typeface="Calibri"/>
                <a:sym typeface="Calibri"/>
              </a:rPr>
              <a:t>F</a:t>
            </a:r>
            <a:r>
              <a:rPr lang="en" sz="1800">
                <a:solidFill>
                  <a:schemeClr val="dk2"/>
                </a:solidFill>
                <a:latin typeface="Calibri"/>
                <a:ea typeface="Calibri"/>
                <a:cs typeface="Calibri"/>
                <a:sym typeface="Calibri"/>
              </a:rPr>
              <a:t> and </a:t>
            </a:r>
            <a:r>
              <a:rPr b="1" lang="en" sz="1800">
                <a:solidFill>
                  <a:schemeClr val="dk2"/>
                </a:solidFill>
                <a:latin typeface="Calibri"/>
                <a:ea typeface="Calibri"/>
                <a:cs typeface="Calibri"/>
                <a:sym typeface="Calibri"/>
              </a:rPr>
              <a:t>v</a:t>
            </a:r>
            <a:r>
              <a:rPr lang="en" sz="1800">
                <a:solidFill>
                  <a:schemeClr val="dk2"/>
                </a:solidFill>
                <a:latin typeface="Calibri"/>
                <a:ea typeface="Calibri"/>
                <a:cs typeface="Calibri"/>
                <a:sym typeface="Calibri"/>
              </a:rPr>
              <a:t>). The same idea can be generalized to a convex friction surface in [fx,fy,mz] wrench space; now we take planes perpendicular to </a:t>
            </a:r>
            <a:r>
              <a:rPr b="1" lang="en" sz="1800">
                <a:solidFill>
                  <a:schemeClr val="dk2"/>
                </a:solidFill>
                <a:latin typeface="Calibri"/>
                <a:ea typeface="Calibri"/>
                <a:cs typeface="Calibri"/>
                <a:sym typeface="Calibri"/>
              </a:rPr>
              <a:t>v</a:t>
            </a:r>
            <a:r>
              <a:rPr lang="en" sz="1800">
                <a:solidFill>
                  <a:schemeClr val="dk2"/>
                </a:solidFill>
                <a:latin typeface="Calibri"/>
                <a:ea typeface="Calibri"/>
                <a:cs typeface="Calibri"/>
                <a:sym typeface="Calibri"/>
              </a:rPr>
              <a:t> and find when the intersect the surface.</a:t>
            </a:r>
            <a:endParaRPr sz="1800">
              <a:solidFill>
                <a:schemeClr val="dk2"/>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1da99a41d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1da99a41d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latin typeface="Calibri"/>
                <a:ea typeface="Calibri"/>
                <a:cs typeface="Calibri"/>
                <a:sym typeface="Calibri"/>
              </a:rPr>
              <a:t>Consider any direction, </a:t>
            </a:r>
            <a:r>
              <a:rPr b="1" lang="en" sz="1800">
                <a:solidFill>
                  <a:schemeClr val="dk2"/>
                </a:solidFill>
                <a:latin typeface="Calibri"/>
                <a:ea typeface="Calibri"/>
                <a:cs typeface="Calibri"/>
                <a:sym typeface="Calibri"/>
              </a:rPr>
              <a:t>v</a:t>
            </a:r>
            <a:r>
              <a:rPr lang="en" sz="1800">
                <a:solidFill>
                  <a:schemeClr val="dk2"/>
                </a:solidFill>
                <a:latin typeface="Calibri"/>
                <a:ea typeface="Calibri"/>
                <a:cs typeface="Calibri"/>
                <a:sym typeface="Calibri"/>
              </a:rPr>
              <a:t>. Take lines perpendicular to </a:t>
            </a:r>
            <a:r>
              <a:rPr b="1" lang="en" sz="1800">
                <a:solidFill>
                  <a:schemeClr val="dk2"/>
                </a:solidFill>
                <a:latin typeface="Calibri"/>
                <a:ea typeface="Calibri"/>
                <a:cs typeface="Calibri"/>
                <a:sym typeface="Calibri"/>
              </a:rPr>
              <a:t>v</a:t>
            </a:r>
            <a:r>
              <a:rPr lang="en" sz="1800">
                <a:solidFill>
                  <a:schemeClr val="dk2"/>
                </a:solidFill>
                <a:latin typeface="Calibri"/>
                <a:ea typeface="Calibri"/>
                <a:cs typeface="Calibri"/>
                <a:sym typeface="Calibri"/>
              </a:rPr>
              <a:t> and find where they intersect the limit surface. The maximum possible work (dissipated power) will be if </a:t>
            </a:r>
            <a:r>
              <a:rPr b="1" lang="en" sz="1800">
                <a:solidFill>
                  <a:schemeClr val="dk2"/>
                </a:solidFill>
                <a:latin typeface="Calibri"/>
                <a:ea typeface="Calibri"/>
                <a:cs typeface="Calibri"/>
                <a:sym typeface="Calibri"/>
              </a:rPr>
              <a:t>F</a:t>
            </a:r>
            <a:r>
              <a:rPr lang="en" sz="1800">
                <a:solidFill>
                  <a:schemeClr val="dk2"/>
                </a:solidFill>
                <a:latin typeface="Calibri"/>
                <a:ea typeface="Calibri"/>
                <a:cs typeface="Calibri"/>
                <a:sym typeface="Calibri"/>
              </a:rPr>
              <a:t> goes from the origin to the same point (maximum possible dot product of </a:t>
            </a:r>
            <a:r>
              <a:rPr b="1" lang="en" sz="1800">
                <a:solidFill>
                  <a:schemeClr val="dk2"/>
                </a:solidFill>
                <a:latin typeface="Calibri"/>
                <a:ea typeface="Calibri"/>
                <a:cs typeface="Calibri"/>
                <a:sym typeface="Calibri"/>
              </a:rPr>
              <a:t>F</a:t>
            </a:r>
            <a:r>
              <a:rPr lang="en" sz="1800">
                <a:solidFill>
                  <a:schemeClr val="dk2"/>
                </a:solidFill>
                <a:latin typeface="Calibri"/>
                <a:ea typeface="Calibri"/>
                <a:cs typeface="Calibri"/>
                <a:sym typeface="Calibri"/>
              </a:rPr>
              <a:t> and </a:t>
            </a:r>
            <a:r>
              <a:rPr b="1" lang="en" sz="1800">
                <a:solidFill>
                  <a:schemeClr val="dk2"/>
                </a:solidFill>
                <a:latin typeface="Calibri"/>
                <a:ea typeface="Calibri"/>
                <a:cs typeface="Calibri"/>
                <a:sym typeface="Calibri"/>
              </a:rPr>
              <a:t>v</a:t>
            </a:r>
            <a:r>
              <a:rPr lang="en" sz="1800">
                <a:solidFill>
                  <a:schemeClr val="dk2"/>
                </a:solidFill>
                <a:latin typeface="Calibri"/>
                <a:ea typeface="Calibri"/>
                <a:cs typeface="Calibri"/>
                <a:sym typeface="Calibri"/>
              </a:rPr>
              <a:t>). The same idea can be generalized to a convex friction surface in [fx,fy,mz] wrench space; now we take planes perpendicular to </a:t>
            </a:r>
            <a:r>
              <a:rPr b="1" lang="en" sz="1800">
                <a:solidFill>
                  <a:schemeClr val="dk2"/>
                </a:solidFill>
                <a:latin typeface="Calibri"/>
                <a:ea typeface="Calibri"/>
                <a:cs typeface="Calibri"/>
                <a:sym typeface="Calibri"/>
              </a:rPr>
              <a:t>v</a:t>
            </a:r>
            <a:r>
              <a:rPr lang="en" sz="1800">
                <a:solidFill>
                  <a:schemeClr val="dk2"/>
                </a:solidFill>
                <a:latin typeface="Calibri"/>
                <a:ea typeface="Calibri"/>
                <a:cs typeface="Calibri"/>
                <a:sym typeface="Calibri"/>
              </a:rPr>
              <a:t> and find when the intersect the surface.</a:t>
            </a:r>
            <a:endParaRPr sz="1800">
              <a:solidFill>
                <a:schemeClr val="dk2"/>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d7716ec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d7716ec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Show a closed convex curve in (X,Y) space and [fx,fy] vectors and lines of orientation given by unit vector [vx,vy] and how where they contact the curve, the unit normal is tangent to the line. And also the product [ftx,fty]^t*[vx,vy] gives the maximum work (power) of all possible forces that intersect the curve.</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 other words, given a direction [vx,vy], the corresponding slip force is the one on the curve that gives the maximum work.</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So what? It means that if you construct a </a:t>
            </a:r>
            <a:r>
              <a:rPr b="1" lang="en" sz="1400">
                <a:solidFill>
                  <a:schemeClr val="dk1"/>
                </a:solidFill>
              </a:rPr>
              <a:t>convex friction limit surface</a:t>
            </a:r>
            <a:r>
              <a:rPr lang="en" sz="1400">
                <a:solidFill>
                  <a:schemeClr val="dk1"/>
                </a:solidFill>
              </a:rPr>
              <a:t> in wrench space F = [fx,fy,mz] for an object that slides on a physical surface you can use it to find both </a:t>
            </a:r>
            <a:r>
              <a:rPr b="1" lang="en" sz="1400">
                <a:solidFill>
                  <a:schemeClr val="dk1"/>
                </a:solidFill>
              </a:rPr>
              <a:t>when</a:t>
            </a:r>
            <a:r>
              <a:rPr lang="en" sz="1400">
                <a:solidFill>
                  <a:schemeClr val="dk1"/>
                </a:solidFill>
              </a:rPr>
              <a:t> an object will start to slide (when F intersects the limit surface) and in </a:t>
            </a:r>
            <a:r>
              <a:rPr b="1" lang="en" sz="1400">
                <a:solidFill>
                  <a:schemeClr val="dk1"/>
                </a:solidFill>
              </a:rPr>
              <a:t>what direction</a:t>
            </a:r>
            <a:r>
              <a:rPr lang="en" sz="1400">
                <a:solidFill>
                  <a:schemeClr val="dk1"/>
                </a:solidFill>
              </a:rPr>
              <a:t> it will move (given by the unit normal to the surface at the intersection).</a:t>
            </a: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1d0f4082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1d0f4082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1da99a41d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1da99a41d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Show a closed convex curve in (X,Y) space and [fx,fy] vectors and lines of orientation given by unit vector [vx,vy] and how where they contact the curve, the unit normal is tangent to the line. And also the product [ftx,fty]^t*[vx,vy] gives the maximum work (power) of all possible forces that intersect the curve.</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 other words, given a direction [vx,vy], the corresponding slip force is the one on the curve that gives the maximum work.</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So what? It means that if you construct a </a:t>
            </a:r>
            <a:r>
              <a:rPr b="1" lang="en" sz="1400">
                <a:solidFill>
                  <a:schemeClr val="dk1"/>
                </a:solidFill>
              </a:rPr>
              <a:t>convex friction limit surface</a:t>
            </a:r>
            <a:r>
              <a:rPr lang="en" sz="1400">
                <a:solidFill>
                  <a:schemeClr val="dk1"/>
                </a:solidFill>
              </a:rPr>
              <a:t> in wrench space F = [fx,fy,mz] for an object that slides on a physical surface you can use it to find both </a:t>
            </a:r>
            <a:r>
              <a:rPr b="1" lang="en" sz="1400">
                <a:solidFill>
                  <a:schemeClr val="dk1"/>
                </a:solidFill>
              </a:rPr>
              <a:t>when</a:t>
            </a:r>
            <a:r>
              <a:rPr lang="en" sz="1400">
                <a:solidFill>
                  <a:schemeClr val="dk1"/>
                </a:solidFill>
              </a:rPr>
              <a:t> an object will start to slide (when F intersects the limit surface) and in </a:t>
            </a:r>
            <a:r>
              <a:rPr b="1" lang="en" sz="1400">
                <a:solidFill>
                  <a:schemeClr val="dk1"/>
                </a:solidFill>
              </a:rPr>
              <a:t>what direction</a:t>
            </a:r>
            <a:r>
              <a:rPr lang="en" sz="1400">
                <a:solidFill>
                  <a:schemeClr val="dk1"/>
                </a:solidFill>
              </a:rPr>
              <a:t> it will move (given by the unit normal to the surface at the intersection).</a:t>
            </a:r>
            <a:endParaRPr sz="14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1d0f408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1d0f408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1da99a41d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1da99a41d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1fd877c2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1fd877c2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13437785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13437785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Lee and Cutkoskt ASME 1990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1da99a41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1da99a41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think about holding an object during fixturing operations, you may be interest in knowing how it’s going to react to applied wrenches with respect to a static condition, when and how it is going to slip so that you can hold it safely.</a:t>
            </a:r>
            <a:endParaRPr/>
          </a:p>
          <a:p>
            <a:pPr indent="0" lvl="0" marL="0" rtl="0" algn="l">
              <a:spcBef>
                <a:spcPts val="0"/>
              </a:spcBef>
              <a:spcAft>
                <a:spcPts val="0"/>
              </a:spcAft>
              <a:buNone/>
            </a:pPr>
            <a:r>
              <a:rPr lang="en"/>
              <a:t>This can be obtained without the knowledge of the pressure distribution by means of a slipping analysis, which </a:t>
            </a:r>
            <a:r>
              <a:rPr lang="en">
                <a:solidFill>
                  <a:schemeClr val="dk1"/>
                </a:solidFill>
              </a:rPr>
              <a:t>uniquely </a:t>
            </a:r>
            <a:r>
              <a:rPr lang="en"/>
              <a:t>relates relates twists to wrenches. This mapping results in the limit surface in the force space.</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1da99a41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1da99a41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Lee and Cutkoskt ASME 1990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1c1521c8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1c1521c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we cannot say anything because the rigid body does not move, we know that the friction is below some critic value but it is unknown…</a:t>
            </a:r>
            <a:endParaRPr/>
          </a:p>
          <a:p>
            <a:pPr indent="0" lvl="0" marL="0" rtl="0" algn="l">
              <a:spcBef>
                <a:spcPts val="0"/>
              </a:spcBef>
              <a:spcAft>
                <a:spcPts val="0"/>
              </a:spcAft>
              <a:buNone/>
            </a:pPr>
            <a:r>
              <a:rPr lang="en"/>
              <a:t>Then it starts slipping and we observe a velocity. We know that the velocity is antiparallel with respect to ft. So we both know its direction and its magnitude. Notice that the magnitude of the velocity does not affect the friction force. Thi velocity may be thought as the velocity of the rigid body around a certain center of rotation, so that the rigid body is rotating with an angular velocity w and every point has a velocity w x d</a:t>
            </a:r>
            <a:endParaRPr/>
          </a:p>
          <a:p>
            <a:pPr indent="0" lvl="0" marL="0" rtl="0" algn="l">
              <a:spcBef>
                <a:spcPts val="0"/>
              </a:spcBef>
              <a:spcAft>
                <a:spcPts val="0"/>
              </a:spcAft>
              <a:buNone/>
            </a:pPr>
            <a:r>
              <a:rPr lang="en"/>
              <a:t>Along with the in plane friction we can also compute a moment with respect to the origin of our reference frame as rp x ft, a torsional friciton, and we build up a wrench.</a:t>
            </a:r>
            <a:endParaRPr/>
          </a:p>
          <a:p>
            <a:pPr indent="0" lvl="0" marL="0" rtl="0" algn="l">
              <a:spcBef>
                <a:spcPts val="0"/>
              </a:spcBef>
              <a:spcAft>
                <a:spcPts val="0"/>
              </a:spcAft>
              <a:buNone/>
            </a:pPr>
            <a:r>
              <a:rPr lang="en"/>
              <a:t>As ft depend on v wich in turns is defined with respect to a COR we can span several CoR position and collect the wrenches for each of them. We will get the ellipsoidal shape in figure. The moment is maximized when ft is orthogonal to rp, that is when CoR belong to rp. While ft is undefined when Cor exactly coincide with the point of contact. Here we have a singularity. </a:t>
            </a:r>
            <a:endParaRPr/>
          </a:p>
          <a:p>
            <a:pPr indent="0" lvl="0" marL="0" rtl="0" algn="l">
              <a:spcBef>
                <a:spcPts val="0"/>
              </a:spcBef>
              <a:spcAft>
                <a:spcPts val="0"/>
              </a:spcAft>
              <a:buNone/>
            </a:pPr>
            <a:r>
              <a:rPr lang="en"/>
              <a:t>So for this shape all the results presented by Jacopo applies. We established a unique mapping between the physical space and the force space and we can predict how to apply forces in order to counteract slipping.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d7716ec0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d7716ec0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400">
                <a:solidFill>
                  <a:srgbClr val="980000"/>
                </a:solidFill>
                <a:latin typeface="Calibri"/>
                <a:ea typeface="Calibri"/>
                <a:cs typeface="Calibri"/>
                <a:sym typeface="Calibri"/>
              </a:rPr>
              <a:t>Fig from S-H Lee thesis (1990) showing 2 COR locations and their mapping to the Limit Surface (LS), which is an ellipse in SE(2). </a:t>
            </a:r>
            <a:br>
              <a:rPr lang="en" sz="1400">
                <a:solidFill>
                  <a:srgbClr val="980000"/>
                </a:solidFill>
                <a:latin typeface="Calibri"/>
                <a:ea typeface="Calibri"/>
                <a:cs typeface="Calibri"/>
                <a:sym typeface="Calibri"/>
              </a:rPr>
            </a:br>
            <a:r>
              <a:rPr lang="en" sz="1400">
                <a:solidFill>
                  <a:srgbClr val="980000"/>
                </a:solidFill>
                <a:latin typeface="Calibri"/>
                <a:ea typeface="Calibri"/>
                <a:cs typeface="Calibri"/>
                <a:sym typeface="Calibri"/>
              </a:rPr>
              <a:t>If we try all possible COR locations, we plot the ellipse. (Note that </a:t>
            </a:r>
            <a:r>
              <a:rPr lang="en" sz="1400" u="sng">
                <a:solidFill>
                  <a:srgbClr val="980000"/>
                </a:solidFill>
                <a:latin typeface="Calibri"/>
                <a:ea typeface="Calibri"/>
                <a:cs typeface="Calibri"/>
                <a:sym typeface="Calibri"/>
              </a:rPr>
              <a:t>mz does not depend on COR location</a:t>
            </a:r>
            <a:r>
              <a:rPr lang="en" sz="1400">
                <a:solidFill>
                  <a:srgbClr val="980000"/>
                </a:solidFill>
                <a:latin typeface="Calibri"/>
                <a:ea typeface="Calibri"/>
                <a:cs typeface="Calibri"/>
                <a:sym typeface="Calibri"/>
              </a:rPr>
              <a:t>, only on where the point is with respect to the origin.)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1c1521c8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1c1521c8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1d0f4082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1d0f4082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1c1521c8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1c1521c8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ec79a615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ec79a615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Mason noted the above, which is convenient for approximating general pressure distributions. </a:t>
            </a:r>
            <a:endParaRPr/>
          </a:p>
          <a:p>
            <a:pPr indent="-298450" lvl="0" marL="457200" rtl="0" algn="l">
              <a:spcBef>
                <a:spcPts val="0"/>
              </a:spcBef>
              <a:spcAft>
                <a:spcPts val="0"/>
              </a:spcAft>
              <a:buSzPts val="1100"/>
              <a:buChar char="●"/>
            </a:pPr>
            <a:r>
              <a:rPr lang="en"/>
              <a:t>And as noted in Howe &amp; Cutkosky the actual limit surface is not very sensitive to the details of the pressure distribution. </a:t>
            </a:r>
            <a:endParaRPr/>
          </a:p>
          <a:p>
            <a:pPr indent="-298450" lvl="0" marL="457200" rtl="0" algn="l">
              <a:spcBef>
                <a:spcPts val="0"/>
              </a:spcBef>
              <a:spcAft>
                <a:spcPts val="0"/>
              </a:spcAft>
              <a:buSzPts val="1100"/>
              <a:buChar char="●"/>
            </a:pPr>
            <a:r>
              <a:rPr lang="en"/>
              <a:t>Therefore, approximating a general pressure distribution with </a:t>
            </a:r>
            <a:r>
              <a:rPr lang="en"/>
              <a:t>three</a:t>
            </a:r>
            <a:r>
              <a:rPr lang="en"/>
              <a:t> points may often be good enough for practical purposes.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d7716ec0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d7716ec0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980000"/>
                </a:solidFill>
                <a:latin typeface="Calibri"/>
                <a:ea typeface="Calibri"/>
                <a:cs typeface="Calibri"/>
                <a:sym typeface="Calibri"/>
              </a:rPr>
              <a:t>Fig from S-H Lee thesis (1990) showing LS for 3 points. The facets correspond to when COR is directly beneath one of the points, so for that point there are multiple solutions: ftx_i^2 + fty_i^2 &lt; (mu fn_i)^2 </a:t>
            </a:r>
            <a:endParaRPr sz="1400">
              <a:solidFill>
                <a:srgbClr val="980000"/>
              </a:solidFill>
              <a:latin typeface="Calibri"/>
              <a:ea typeface="Calibri"/>
              <a:cs typeface="Calibri"/>
              <a:sym typeface="Calibri"/>
            </a:endParaRPr>
          </a:p>
          <a:p>
            <a:pPr indent="0" lvl="0" marL="0" rtl="0" algn="l">
              <a:lnSpc>
                <a:spcPct val="115000"/>
              </a:lnSpc>
              <a:spcBef>
                <a:spcPts val="1600"/>
              </a:spcBef>
              <a:spcAft>
                <a:spcPts val="0"/>
              </a:spcAft>
              <a:buClr>
                <a:schemeClr val="dk1"/>
              </a:buClr>
              <a:buSzPts val="1100"/>
              <a:buFont typeface="Arial"/>
              <a:buNone/>
            </a:pPr>
            <a:r>
              <a:rPr lang="en" sz="1400">
                <a:solidFill>
                  <a:srgbClr val="980000"/>
                </a:solidFill>
                <a:latin typeface="Calibri"/>
                <a:ea typeface="Calibri"/>
                <a:cs typeface="Calibri"/>
                <a:sym typeface="Calibri"/>
              </a:rPr>
              <a:t>A thing about friction limit surfaces is that they are often not intuitive because the force is independent of the magnitude of velocity. </a:t>
            </a:r>
            <a:endParaRPr sz="1400">
              <a:solidFill>
                <a:srgbClr val="980000"/>
              </a:solidFill>
              <a:latin typeface="Calibri"/>
              <a:ea typeface="Calibri"/>
              <a:cs typeface="Calibri"/>
              <a:sym typeface="Calibri"/>
            </a:endParaRPr>
          </a:p>
          <a:p>
            <a:pPr indent="0" lvl="0" marL="0" rtl="0" algn="l">
              <a:lnSpc>
                <a:spcPct val="115000"/>
              </a:lnSpc>
              <a:spcBef>
                <a:spcPts val="1600"/>
              </a:spcBef>
              <a:spcAft>
                <a:spcPts val="1600"/>
              </a:spcAft>
              <a:buClr>
                <a:schemeClr val="dk1"/>
              </a:buClr>
              <a:buSzPts val="1100"/>
              <a:buFont typeface="Arial"/>
              <a:buNone/>
            </a:pPr>
            <a:r>
              <a:rPr lang="en" sz="1400">
                <a:solidFill>
                  <a:srgbClr val="980000"/>
                </a:solidFill>
                <a:latin typeface="Calibri"/>
                <a:ea typeface="Calibri"/>
                <a:cs typeface="Calibri"/>
                <a:sym typeface="Calibri"/>
              </a:rPr>
              <a:t>LS for multiple points or contact patches = Minkowski sum of the LS for each of the points or patches.</a:t>
            </a:r>
            <a:endParaRPr sz="1400">
              <a:solidFill>
                <a:srgbClr val="98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1d0f4082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1d0f408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1c1521ba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1c1521ba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contact patch results in a friction LS that is a tilted ellipse in wrench space [fx, fy, mz]. The combined LS can be obtained by taking the Minkowski sum of these 2 ellipses, or plotted directly in wrench space. The result is the convex shape at right. Note that it can go both and above the mz=0 plane, depending on whether rotations are clockwise or anticlockwise.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13437785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13437785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13437785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13437785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Two assumptions: pressure distribution is more or less symmetric and we put origin at center of pressure.</a:t>
            </a:r>
            <a:endParaRPr/>
          </a:p>
          <a:p>
            <a:pPr indent="-298450" lvl="0" marL="457200" rtl="0" algn="l">
              <a:spcBef>
                <a:spcPts val="0"/>
              </a:spcBef>
              <a:spcAft>
                <a:spcPts val="0"/>
              </a:spcAft>
              <a:buSzPts val="1100"/>
              <a:buAutoNum type="arabicPeriod"/>
            </a:pPr>
            <a:r>
              <a:rPr lang="en"/>
              <a:t>Then normal of the epllisoid can be calcuated, and it gives the sliding direction per max work inequality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13437785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13437785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13437785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013437785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13437785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13437785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1d0f4082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1d0f4082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c31c8212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c31c8212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ec79a61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ec79a61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rPr>
              <a:t>For some reason the 2020 students computed negative torque (f x r) instead of r x f…   It makes no real difference.</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Write the equations for the board with 2 feet and see if we can solve them.</a:t>
            </a:r>
            <a:endParaRPr sz="10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000">
                <a:solidFill>
                  <a:schemeClr val="dk2"/>
                </a:solidFill>
              </a:rPr>
              <a:t>Notice that if the COR location is </a:t>
            </a:r>
            <a:r>
              <a:rPr b="1" lang="en" sz="1000">
                <a:solidFill>
                  <a:schemeClr val="dk2"/>
                </a:solidFill>
              </a:rPr>
              <a:t>known</a:t>
            </a:r>
            <a:r>
              <a:rPr lang="en" sz="1000">
                <a:solidFill>
                  <a:schemeClr val="dk2"/>
                </a:solidFill>
              </a:rPr>
              <a:t>, we get linear equations. This also works if the COR is underneath any one of a small set of contact points -- it corresponds to “facets” on the LS, as seen in slide 6.</a:t>
            </a:r>
            <a:endParaRPr sz="10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c31c821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c31c821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2"/>
                </a:solidFill>
              </a:rPr>
              <a:t>Write the equations for the board with 2 feet and see if we can solve them.</a:t>
            </a:r>
            <a:endParaRPr sz="1000">
              <a:solidFill>
                <a:schemeClr val="dk2"/>
              </a:solidFill>
            </a:endParaRPr>
          </a:p>
          <a:p>
            <a:pPr indent="0" lvl="0" marL="0" rtl="0" algn="l">
              <a:lnSpc>
                <a:spcPct val="115000"/>
              </a:lnSpc>
              <a:spcBef>
                <a:spcPts val="1600"/>
              </a:spcBef>
              <a:spcAft>
                <a:spcPts val="1600"/>
              </a:spcAft>
              <a:buNone/>
            </a:pPr>
            <a:r>
              <a:rPr lang="en" sz="1000">
                <a:solidFill>
                  <a:schemeClr val="dk2"/>
                </a:solidFill>
              </a:rPr>
              <a:t>Notice that if the COR location is known, we get linear equations. This also works if the COR is underneath any one of a small set of contact points -- it corresponds to “facets” on the LS.</a:t>
            </a:r>
            <a:endParaRPr sz="10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da46eb75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da46eb75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rPr>
              <a:t>Write the equations for the board with 2 feet and see if we can solve them.</a:t>
            </a:r>
            <a:endParaRPr sz="10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000">
                <a:solidFill>
                  <a:schemeClr val="dk2"/>
                </a:solidFill>
              </a:rPr>
              <a:t>Notice that if the COR location is known, we get linear equations. This also works if the COR is underneath any one of a small set of contact points -- it corresponds to “facets” on the LS.</a:t>
            </a:r>
            <a:endParaRPr sz="10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6ec79a615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ec79a615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Solvable in theory but difficult in practice. We look for a better way.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the known and unknown quantities in these two equations? We assume we know </a:t>
            </a:r>
            <a:r>
              <a:rPr lang="en"/>
              <a:t>where</a:t>
            </a:r>
            <a:r>
              <a:rPr lang="en"/>
              <a:t> the points are, but we don’t know where the COR is. So we don’t know the </a:t>
            </a:r>
            <a:r>
              <a:rPr lang="en"/>
              <a:t>quantities</a:t>
            </a:r>
            <a:r>
              <a:rPr lang="en"/>
              <a:t> like (xi - x) and (yi - y) because we don’t know x and y. We also know the ratio fx/fy (direction of pushing force) but not the magnitude.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it’s very messy. Conversely, if we did know the COR, then it’s easy to compute fx and fy. Then all the (xi-x) terms are known and for those points that are sliding we know mu*fi.</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c31c821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c31c821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need to spend awhile on this one. There is a lot to it. Maybe breakout to white board to talk people through the details.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1c1521ba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01c1521ba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1c1521ba2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1c1521ba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1c1521ba2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1c1521ba2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1c1521ba2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1c1521ba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1d0f4082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1d0f4082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1c1521ba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01c1521ba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1c1521ba2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01c1521ba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1c1521c8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01c1521c8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ec79a61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ec79a615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6ec79a61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6ec79a61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13437785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13437785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ec79a615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ec79a615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1d0f4082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1d0f4082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1d0f40827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1d0f40827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1d0f40827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1d0f40827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1d0f40827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1d0f40827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rPr>
              <a:t>For some reason the 2020 students computed negative torque (f x r) instead of r x f…   It makes no real difference.</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Write the equations for the board with 2 feet and see if we can solve them.</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a:solidFill>
                  <a:schemeClr val="dk2"/>
                </a:solidFill>
              </a:rPr>
              <a:t>NOTE: should I just introduce the problem or already point to the solution? I can say that, if the point of contact moves, the friction will be directed against their direction of motion, and that we will see a more generalized version of this now (with Jacopo)</a:t>
            </a:r>
            <a:endParaRPr sz="10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000">
                <a:solidFill>
                  <a:schemeClr val="dk2"/>
                </a:solidFill>
              </a:rPr>
              <a:t>Notice that if the COR location is </a:t>
            </a:r>
            <a:r>
              <a:rPr b="1" lang="en" sz="1000">
                <a:solidFill>
                  <a:schemeClr val="dk2"/>
                </a:solidFill>
              </a:rPr>
              <a:t>known</a:t>
            </a:r>
            <a:r>
              <a:rPr lang="en" sz="1000">
                <a:solidFill>
                  <a:schemeClr val="dk2"/>
                </a:solidFill>
              </a:rPr>
              <a:t>, we get linear equations. This also works if the COR is underneath any one of a small set of contact points -- it corresponds to “facets” on the LS, as seen in slide 6.</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opicsinmulti-b5g1638.slack.com/archives/C02LJB34X6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3.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6.png"/><Relationship Id="rId13" Type="http://schemas.openxmlformats.org/officeDocument/2006/relationships/image" Target="../media/image38.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25.png"/><Relationship Id="rId15" Type="http://schemas.openxmlformats.org/officeDocument/2006/relationships/image" Target="../media/image45.png"/><Relationship Id="rId14" Type="http://schemas.openxmlformats.org/officeDocument/2006/relationships/image" Target="../media/image41.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45.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hyperlink" Target="http://drive.google.com/file/d/1UkppzKkC8cN0Iys5naGwVXPd_kZgBa_W/view" TargetMode="External"/><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50.png"/><Relationship Id="rId5"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70.gif"/><Relationship Id="rId5" Type="http://schemas.openxmlformats.org/officeDocument/2006/relationships/image" Target="../media/image62.png"/><Relationship Id="rId6" Type="http://schemas.openxmlformats.org/officeDocument/2006/relationships/image" Target="../media/image8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www.youtube.com/watch?v=AOfXSxavLTY" TargetMode="External"/><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5.png"/><Relationship Id="rId9" Type="http://schemas.openxmlformats.org/officeDocument/2006/relationships/image" Target="../media/image6.gif"/><Relationship Id="rId5" Type="http://schemas.openxmlformats.org/officeDocument/2006/relationships/image" Target="../media/image59.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74.png"/><Relationship Id="rId6" Type="http://schemas.openxmlformats.org/officeDocument/2006/relationships/image" Target="../media/image64.png"/><Relationship Id="rId7" Type="http://schemas.openxmlformats.org/officeDocument/2006/relationships/image" Target="../media/image61.png"/><Relationship Id="rId8" Type="http://schemas.openxmlformats.org/officeDocument/2006/relationships/image" Target="../media/image6.gif"/></Relationships>
</file>

<file path=ppt/slides/_rels/slide43.xml.rels><?xml version="1.0" encoding="UTF-8" standalone="yes"?><Relationships xmlns="http://schemas.openxmlformats.org/package/2006/relationships"><Relationship Id="rId10"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1.png"/><Relationship Id="rId4" Type="http://schemas.openxmlformats.org/officeDocument/2006/relationships/image" Target="../media/image69.png"/><Relationship Id="rId9"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81.png"/><Relationship Id="rId7" Type="http://schemas.openxmlformats.org/officeDocument/2006/relationships/image" Target="../media/image76.png"/><Relationship Id="rId8"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youtube.com/watch?v=pQ49Ud5l-eI" TargetMode="External"/><Relationship Id="rId4"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4.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news.stanford.edu/2018/10/24/small-flying-robots-haul-heavy-loads/" TargetMode="External"/><Relationship Id="rId4" Type="http://schemas.openxmlformats.org/officeDocument/2006/relationships/hyperlink" Target="https://news.stanford.edu/2018/10/24/small-flying-robots-haul-heavy-loads/" TargetMode="External"/><Relationship Id="rId5" Type="http://schemas.openxmlformats.org/officeDocument/2006/relationships/hyperlink" Target="http://drive.google.com/file/d/1LVk6UYjmrfCp5ughfL-6o_mGm8Eb-bVw/view" TargetMode="External"/><Relationship Id="rId6" Type="http://schemas.openxmlformats.org/officeDocument/2006/relationships/image" Target="../media/image8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docs.google.com/document/u/0/d/1N3c1WDKJRx-RPQZbHTAkJL42KEcDTPVhte38yKUDMYA/edit" TargetMode="Externa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www.youtube.com/watch?v=tVDO8QMuYhc" TargetMode="Externa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youtu.be/tVDO8QMuYhc" TargetMode="Externa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Frictional Manipulation with Sliding</a:t>
            </a:r>
            <a:endParaRPr/>
          </a:p>
        </p:txBody>
      </p:sp>
      <p:sp>
        <p:nvSpPr>
          <p:cNvPr id="55" name="Google Shape;55;p13"/>
          <p:cNvSpPr txBox="1"/>
          <p:nvPr>
            <p:ph idx="1" type="subTitle"/>
          </p:nvPr>
        </p:nvSpPr>
        <p:spPr>
          <a:xfrm>
            <a:off x="923725" y="2947050"/>
            <a:ext cx="71520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Helvetica"/>
                <a:ea typeface="Helvetica"/>
                <a:cs typeface="Helvetica"/>
                <a:sym typeface="Helvetica"/>
              </a:rPr>
              <a:t>Francesco Iori, Anna Astolfi, Carlo Bosio, Jacopo Quaglierini</a:t>
            </a:r>
            <a:endParaRPr sz="1800">
              <a:solidFill>
                <a:schemeClr val="dk1"/>
              </a:solidFill>
              <a:latin typeface="Helvetica"/>
              <a:ea typeface="Helvetica"/>
              <a:cs typeface="Helvetica"/>
              <a:sym typeface="Helvetica"/>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Helvetica"/>
                <a:ea typeface="Helvetica"/>
                <a:cs typeface="Helvetica"/>
                <a:sym typeface="Helvetica"/>
              </a:rPr>
              <a:t>Contattaci: </a:t>
            </a:r>
            <a:r>
              <a:rPr lang="en" sz="1800" u="sng">
                <a:solidFill>
                  <a:schemeClr val="hlink"/>
                </a:solidFill>
                <a:latin typeface="Helvetica"/>
                <a:ea typeface="Helvetica"/>
                <a:cs typeface="Helvetica"/>
                <a:sym typeface="Helvetica"/>
                <a:hlinkClick r:id="rId3"/>
              </a:rPr>
              <a:t>#week6 sul TMM Slack</a:t>
            </a:r>
            <a:endParaRPr sz="1800">
              <a:solidFill>
                <a:schemeClr val="dk1"/>
              </a:solidFill>
              <a:latin typeface="Helvetica"/>
              <a:ea typeface="Helvetica"/>
              <a:cs typeface="Helvetica"/>
              <a:sym typeface="Helvetica"/>
            </a:endParaRPr>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Equations on the board</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3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the friction forces?</a:t>
            </a:r>
            <a:endParaRPr/>
          </a:p>
        </p:txBody>
      </p:sp>
      <p:sp>
        <p:nvSpPr>
          <p:cNvPr id="134" name="Google Shape;134;p23"/>
          <p:cNvSpPr txBox="1"/>
          <p:nvPr/>
        </p:nvSpPr>
        <p:spPr>
          <a:xfrm>
            <a:off x="5310075" y="914400"/>
            <a:ext cx="1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rPr>
              <a:t>Top View</a:t>
            </a:r>
            <a:endParaRPr b="1" u="sng"/>
          </a:p>
        </p:txBody>
      </p:sp>
      <p:sp>
        <p:nvSpPr>
          <p:cNvPr id="135" name="Google Shape;135;p23"/>
          <p:cNvSpPr txBox="1"/>
          <p:nvPr/>
        </p:nvSpPr>
        <p:spPr>
          <a:xfrm>
            <a:off x="311700" y="914400"/>
            <a:ext cx="435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Here we’re considering a quasi-static case.</a:t>
            </a:r>
            <a:endParaRPr>
              <a:solidFill>
                <a:schemeClr val="dk2"/>
              </a:solidFill>
            </a:endParaRPr>
          </a:p>
          <a:p>
            <a:pPr indent="0" lvl="0" marL="0" rtl="0" algn="l">
              <a:spcBef>
                <a:spcPts val="0"/>
              </a:spcBef>
              <a:spcAft>
                <a:spcPts val="0"/>
              </a:spcAft>
              <a:buNone/>
            </a:pPr>
            <a:r>
              <a:rPr lang="en">
                <a:solidFill>
                  <a:schemeClr val="dk2"/>
                </a:solidFill>
              </a:rPr>
              <a:t>We can define the </a:t>
            </a:r>
            <a:r>
              <a:rPr lang="en">
                <a:solidFill>
                  <a:schemeClr val="dk2"/>
                </a:solidFill>
              </a:rPr>
              <a:t>instantaneous</a:t>
            </a:r>
            <a:r>
              <a:rPr lang="en">
                <a:solidFill>
                  <a:schemeClr val="dk2"/>
                </a:solidFill>
              </a:rPr>
              <a:t> center of rotation (COR) and use it to describe how the body is moving</a:t>
            </a:r>
            <a:endParaRPr>
              <a:solidFill>
                <a:schemeClr val="dk2"/>
              </a:solidFill>
            </a:endParaRPr>
          </a:p>
        </p:txBody>
      </p:sp>
      <p:pic>
        <p:nvPicPr>
          <p:cNvPr id="136" name="Google Shape;136;p23"/>
          <p:cNvPicPr preferRelativeResize="0"/>
          <p:nvPr/>
        </p:nvPicPr>
        <p:blipFill>
          <a:blip r:embed="rId3">
            <a:alphaModFix/>
          </a:blip>
          <a:stretch>
            <a:fillRect/>
          </a:stretch>
        </p:blipFill>
        <p:spPr>
          <a:xfrm>
            <a:off x="469700" y="3467150"/>
            <a:ext cx="1537225" cy="816650"/>
          </a:xfrm>
          <a:prstGeom prst="rect">
            <a:avLst/>
          </a:prstGeom>
          <a:noFill/>
          <a:ln>
            <a:noFill/>
          </a:ln>
        </p:spPr>
      </p:pic>
      <p:pic>
        <p:nvPicPr>
          <p:cNvPr id="137" name="Google Shape;137;p23"/>
          <p:cNvPicPr preferRelativeResize="0"/>
          <p:nvPr/>
        </p:nvPicPr>
        <p:blipFill>
          <a:blip r:embed="rId4">
            <a:alphaModFix/>
          </a:blip>
          <a:stretch>
            <a:fillRect/>
          </a:stretch>
        </p:blipFill>
        <p:spPr>
          <a:xfrm>
            <a:off x="469688" y="2079250"/>
            <a:ext cx="2441909" cy="1049800"/>
          </a:xfrm>
          <a:prstGeom prst="rect">
            <a:avLst/>
          </a:prstGeom>
          <a:noFill/>
          <a:ln>
            <a:noFill/>
          </a:ln>
        </p:spPr>
      </p:pic>
      <p:pic>
        <p:nvPicPr>
          <p:cNvPr id="138" name="Google Shape;138;p23"/>
          <p:cNvPicPr preferRelativeResize="0"/>
          <p:nvPr/>
        </p:nvPicPr>
        <p:blipFill>
          <a:blip r:embed="rId5">
            <a:alphaModFix/>
          </a:blip>
          <a:stretch>
            <a:fillRect/>
          </a:stretch>
        </p:blipFill>
        <p:spPr>
          <a:xfrm>
            <a:off x="4171875" y="1151525"/>
            <a:ext cx="4660424" cy="3285124"/>
          </a:xfrm>
          <a:prstGeom prst="rect">
            <a:avLst/>
          </a:prstGeom>
          <a:noFill/>
          <a:ln>
            <a:noFill/>
          </a:ln>
        </p:spPr>
      </p:pic>
      <p:sp>
        <p:nvSpPr>
          <p:cNvPr id="139" name="Google Shape;139;p23"/>
          <p:cNvSpPr/>
          <p:nvPr/>
        </p:nvSpPr>
        <p:spPr>
          <a:xfrm>
            <a:off x="2385700" y="970325"/>
            <a:ext cx="963000" cy="299100"/>
          </a:xfrm>
          <a:prstGeom prst="roundRect">
            <a:avLst>
              <a:gd fmla="val 16667" name="adj"/>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p:nvPr/>
        </p:nvSpPr>
        <p:spPr>
          <a:xfrm rot="-1407541">
            <a:off x="5801971" y="2845306"/>
            <a:ext cx="138661" cy="138661"/>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type="title"/>
          </p:nvPr>
        </p:nvSpPr>
        <p:spPr>
          <a:xfrm>
            <a:off x="311700" y="3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Friction forces direction</a:t>
            </a:r>
            <a:endParaRPr/>
          </a:p>
        </p:txBody>
      </p:sp>
      <p:sp>
        <p:nvSpPr>
          <p:cNvPr id="146" name="Google Shape;146;p24"/>
          <p:cNvSpPr txBox="1"/>
          <p:nvPr/>
        </p:nvSpPr>
        <p:spPr>
          <a:xfrm>
            <a:off x="5310075" y="914400"/>
            <a:ext cx="1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rPr>
              <a:t>Top View</a:t>
            </a:r>
            <a:endParaRPr b="1" u="sng"/>
          </a:p>
        </p:txBody>
      </p:sp>
      <p:sp>
        <p:nvSpPr>
          <p:cNvPr id="147" name="Google Shape;147;p24"/>
          <p:cNvSpPr txBox="1"/>
          <p:nvPr/>
        </p:nvSpPr>
        <p:spPr>
          <a:xfrm>
            <a:off x="311700" y="914400"/>
            <a:ext cx="47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 each contact, the friction force is directed antiparallel to the direction of motion of the contact itself.</a:t>
            </a:r>
            <a:endParaRPr>
              <a:solidFill>
                <a:schemeClr val="dk2"/>
              </a:solidFill>
            </a:endParaRPr>
          </a:p>
        </p:txBody>
      </p:sp>
      <p:pic>
        <p:nvPicPr>
          <p:cNvPr id="148" name="Google Shape;148;p24"/>
          <p:cNvPicPr preferRelativeResize="0"/>
          <p:nvPr/>
        </p:nvPicPr>
        <p:blipFill>
          <a:blip r:embed="rId3">
            <a:alphaModFix/>
          </a:blip>
          <a:stretch>
            <a:fillRect/>
          </a:stretch>
        </p:blipFill>
        <p:spPr>
          <a:xfrm>
            <a:off x="912475" y="1837450"/>
            <a:ext cx="1813736" cy="914550"/>
          </a:xfrm>
          <a:prstGeom prst="rect">
            <a:avLst/>
          </a:prstGeom>
          <a:noFill/>
          <a:ln>
            <a:noFill/>
          </a:ln>
        </p:spPr>
      </p:pic>
      <p:pic>
        <p:nvPicPr>
          <p:cNvPr id="149" name="Google Shape;149;p24"/>
          <p:cNvPicPr preferRelativeResize="0"/>
          <p:nvPr/>
        </p:nvPicPr>
        <p:blipFill>
          <a:blip r:embed="rId4">
            <a:alphaModFix/>
          </a:blip>
          <a:stretch>
            <a:fillRect/>
          </a:stretch>
        </p:blipFill>
        <p:spPr>
          <a:xfrm>
            <a:off x="5310072" y="1476125"/>
            <a:ext cx="3048000" cy="2819400"/>
          </a:xfrm>
          <a:prstGeom prst="rect">
            <a:avLst/>
          </a:prstGeom>
          <a:noFill/>
          <a:ln>
            <a:noFill/>
          </a:ln>
        </p:spPr>
      </p:pic>
      <p:pic>
        <p:nvPicPr>
          <p:cNvPr id="150" name="Google Shape;150;p24"/>
          <p:cNvPicPr preferRelativeResize="0"/>
          <p:nvPr/>
        </p:nvPicPr>
        <p:blipFill>
          <a:blip r:embed="rId5">
            <a:alphaModFix/>
          </a:blip>
          <a:stretch>
            <a:fillRect/>
          </a:stretch>
        </p:blipFill>
        <p:spPr>
          <a:xfrm>
            <a:off x="677700" y="3005825"/>
            <a:ext cx="3167175" cy="1164325"/>
          </a:xfrm>
          <a:prstGeom prst="rect">
            <a:avLst/>
          </a:prstGeom>
          <a:noFill/>
          <a:ln>
            <a:noFill/>
          </a:ln>
        </p:spPr>
      </p:pic>
      <p:pic>
        <p:nvPicPr>
          <p:cNvPr id="151" name="Google Shape;151;p24"/>
          <p:cNvPicPr preferRelativeResize="0"/>
          <p:nvPr/>
        </p:nvPicPr>
        <p:blipFill>
          <a:blip r:embed="rId6">
            <a:alphaModFix/>
          </a:blip>
          <a:stretch>
            <a:fillRect/>
          </a:stretch>
        </p:blipFill>
        <p:spPr>
          <a:xfrm>
            <a:off x="2959745" y="4103850"/>
            <a:ext cx="2203677" cy="752475"/>
          </a:xfrm>
          <a:prstGeom prst="rect">
            <a:avLst/>
          </a:prstGeom>
          <a:noFill/>
          <a:ln>
            <a:noFill/>
          </a:ln>
        </p:spPr>
      </p:pic>
      <p:sp>
        <p:nvSpPr>
          <p:cNvPr id="152" name="Google Shape;152;p24"/>
          <p:cNvSpPr/>
          <p:nvPr/>
        </p:nvSpPr>
        <p:spPr>
          <a:xfrm rot="2700000">
            <a:off x="2964418" y="3917808"/>
            <a:ext cx="408566" cy="182434"/>
          </a:xfrm>
          <a:prstGeom prst="rightArrow">
            <a:avLst>
              <a:gd fmla="val 50000" name="adj1"/>
              <a:gd fmla="val 50000" name="adj2"/>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3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endParaRPr/>
          </a:p>
        </p:txBody>
      </p:sp>
      <p:pic>
        <p:nvPicPr>
          <p:cNvPr id="158" name="Google Shape;158;p25"/>
          <p:cNvPicPr preferRelativeResize="0"/>
          <p:nvPr/>
        </p:nvPicPr>
        <p:blipFill>
          <a:blip r:embed="rId3">
            <a:alphaModFix/>
          </a:blip>
          <a:stretch>
            <a:fillRect/>
          </a:stretch>
        </p:blipFill>
        <p:spPr>
          <a:xfrm>
            <a:off x="311700" y="1323050"/>
            <a:ext cx="4646476" cy="3275274"/>
          </a:xfrm>
          <a:prstGeom prst="rect">
            <a:avLst/>
          </a:prstGeom>
          <a:noFill/>
          <a:ln>
            <a:noFill/>
          </a:ln>
        </p:spPr>
      </p:pic>
      <p:pic>
        <p:nvPicPr>
          <p:cNvPr id="159" name="Google Shape;159;p25"/>
          <p:cNvPicPr preferRelativeResize="0"/>
          <p:nvPr/>
        </p:nvPicPr>
        <p:blipFill>
          <a:blip r:embed="rId4">
            <a:alphaModFix/>
          </a:blip>
          <a:stretch>
            <a:fillRect/>
          </a:stretch>
        </p:blipFill>
        <p:spPr>
          <a:xfrm>
            <a:off x="5402400" y="1935325"/>
            <a:ext cx="3330600" cy="205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3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 </a:t>
            </a:r>
            <a:endParaRPr/>
          </a:p>
        </p:txBody>
      </p:sp>
      <p:pic>
        <p:nvPicPr>
          <p:cNvPr id="165" name="Google Shape;165;p26"/>
          <p:cNvPicPr preferRelativeResize="0"/>
          <p:nvPr/>
        </p:nvPicPr>
        <p:blipFill>
          <a:blip r:embed="rId3">
            <a:alphaModFix/>
          </a:blip>
          <a:stretch>
            <a:fillRect/>
          </a:stretch>
        </p:blipFill>
        <p:spPr>
          <a:xfrm>
            <a:off x="1758899" y="1084926"/>
            <a:ext cx="5626200" cy="2973650"/>
          </a:xfrm>
          <a:prstGeom prst="rect">
            <a:avLst/>
          </a:prstGeom>
          <a:noFill/>
          <a:ln>
            <a:noFill/>
          </a:ln>
        </p:spPr>
      </p:pic>
      <p:sp>
        <p:nvSpPr>
          <p:cNvPr id="166" name="Google Shape;166;p26"/>
          <p:cNvSpPr txBox="1"/>
          <p:nvPr/>
        </p:nvSpPr>
        <p:spPr>
          <a:xfrm>
            <a:off x="311700" y="606950"/>
            <a:ext cx="47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 one of the two contact points </a:t>
            </a:r>
            <a:r>
              <a:rPr b="1" lang="en">
                <a:solidFill>
                  <a:schemeClr val="dk2"/>
                </a:solidFill>
              </a:rPr>
              <a:t>is</a:t>
            </a:r>
            <a:r>
              <a:rPr lang="en">
                <a:solidFill>
                  <a:schemeClr val="dk2"/>
                </a:solidFill>
              </a:rPr>
              <a:t> the COR?</a:t>
            </a:r>
            <a:endParaRPr>
              <a:solidFill>
                <a:schemeClr val="dk2"/>
              </a:solidFill>
            </a:endParaRPr>
          </a:p>
        </p:txBody>
      </p:sp>
      <p:sp>
        <p:nvSpPr>
          <p:cNvPr id="167" name="Google Shape;167;p26"/>
          <p:cNvSpPr txBox="1"/>
          <p:nvPr/>
        </p:nvSpPr>
        <p:spPr>
          <a:xfrm>
            <a:off x="4060100" y="4244300"/>
            <a:ext cx="47610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rPr>
              <a:t>We will have to use the equilibrium equation for the body to determine the </a:t>
            </a:r>
            <a:r>
              <a:rPr lang="en" sz="1200">
                <a:solidFill>
                  <a:schemeClr val="dk2"/>
                </a:solidFill>
              </a:rPr>
              <a:t>magnitude</a:t>
            </a:r>
            <a:r>
              <a:rPr lang="en" sz="1200">
                <a:solidFill>
                  <a:schemeClr val="dk2"/>
                </a:solidFill>
              </a:rPr>
              <a:t> and the direction of </a:t>
            </a:r>
            <a:r>
              <a:rPr i="1" lang="en" sz="1200">
                <a:solidFill>
                  <a:schemeClr val="dk2"/>
                </a:solidFill>
                <a:latin typeface="Cambria Math"/>
                <a:ea typeface="Cambria Math"/>
                <a:cs typeface="Cambria Math"/>
                <a:sym typeface="Cambria Math"/>
              </a:rPr>
              <a:t>f</a:t>
            </a:r>
            <a:r>
              <a:rPr baseline="-25000" i="1" lang="en" sz="1200">
                <a:solidFill>
                  <a:schemeClr val="dk2"/>
                </a:solidFill>
                <a:latin typeface="Cambria Math"/>
                <a:ea typeface="Cambria Math"/>
                <a:cs typeface="Cambria Math"/>
                <a:sym typeface="Cambria Math"/>
              </a:rPr>
              <a:t>1</a:t>
            </a:r>
            <a:r>
              <a:rPr lang="en" sz="1200">
                <a:solidFill>
                  <a:schemeClr val="dk2"/>
                </a:solidFill>
                <a:latin typeface="Cambria Math"/>
                <a:ea typeface="Cambria Math"/>
                <a:cs typeface="Cambria Math"/>
                <a:sym typeface="Cambria Math"/>
              </a:rPr>
              <a:t> </a:t>
            </a:r>
            <a:r>
              <a:rPr lang="en" sz="1200">
                <a:solidFill>
                  <a:schemeClr val="dk2"/>
                </a:solidFill>
              </a:rPr>
              <a:t>(more about this in the rest of this class)</a:t>
            </a:r>
            <a:endParaRPr sz="12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2068025" y="2075875"/>
            <a:ext cx="457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Jacopo - Goyal  Ruina</a:t>
            </a:r>
            <a:endParaRPr sz="2400">
              <a:solidFill>
                <a:schemeClr val="dk2"/>
              </a:solidFill>
            </a:endParaRPr>
          </a:p>
          <a:p>
            <a:pPr indent="0" lvl="0" marL="0" rtl="0" algn="l">
              <a:spcBef>
                <a:spcPts val="0"/>
              </a:spcBef>
              <a:spcAft>
                <a:spcPts val="0"/>
              </a:spcAft>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87900" y="121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Friction Limit Surface Fundamentals</a:t>
            </a:r>
            <a:endParaRPr/>
          </a:p>
        </p:txBody>
      </p:sp>
      <p:sp>
        <p:nvSpPr>
          <p:cNvPr id="178" name="Google Shape;178;p28"/>
          <p:cNvSpPr txBox="1"/>
          <p:nvPr>
            <p:ph idx="1" type="body"/>
          </p:nvPr>
        </p:nvSpPr>
        <p:spPr>
          <a:xfrm>
            <a:off x="311700" y="843550"/>
            <a:ext cx="8520600" cy="19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Goyal, Ruina &amp; Papadopoulos: </a:t>
            </a:r>
            <a:r>
              <a:rPr lang="en" sz="1700" u="sng">
                <a:latin typeface="Calibri"/>
                <a:ea typeface="Calibri"/>
                <a:cs typeface="Calibri"/>
                <a:sym typeface="Calibri"/>
              </a:rPr>
              <a:t>generalization</a:t>
            </a:r>
            <a:r>
              <a:rPr lang="en" sz="1700">
                <a:latin typeface="Calibri"/>
                <a:ea typeface="Calibri"/>
                <a:cs typeface="Calibri"/>
                <a:sym typeface="Calibri"/>
              </a:rPr>
              <a:t> (a “weak form”) </a:t>
            </a:r>
            <a:r>
              <a:rPr lang="en" sz="1700" u="sng">
                <a:latin typeface="Calibri"/>
                <a:ea typeface="Calibri"/>
                <a:cs typeface="Calibri"/>
                <a:sym typeface="Calibri"/>
              </a:rPr>
              <a:t>of the Coulomb friction law</a:t>
            </a:r>
            <a:endParaRPr sz="1700" u="sng">
              <a:latin typeface="Calibri"/>
              <a:ea typeface="Calibri"/>
              <a:cs typeface="Calibri"/>
              <a:sym typeface="Calibri"/>
            </a:endParaRPr>
          </a:p>
          <a:p>
            <a:pPr indent="0" lvl="0" marL="0" rtl="0" algn="l">
              <a:spcBef>
                <a:spcPts val="1600"/>
              </a:spcBef>
              <a:spcAft>
                <a:spcPts val="1600"/>
              </a:spcAft>
              <a:buNone/>
            </a:pPr>
            <a:r>
              <a:rPr lang="en" sz="1700">
                <a:latin typeface="Calibri"/>
                <a:ea typeface="Calibri"/>
                <a:cs typeface="Calibri"/>
                <a:sym typeface="Calibri"/>
              </a:rPr>
              <a:t>Given a </a:t>
            </a:r>
            <a:r>
              <a:rPr b="1" lang="en" sz="1700">
                <a:latin typeface="Calibri"/>
                <a:ea typeface="Calibri"/>
                <a:cs typeface="Calibri"/>
                <a:sym typeface="Calibri"/>
              </a:rPr>
              <a:t>known pressure distribution</a:t>
            </a:r>
            <a:r>
              <a:rPr lang="en" sz="1700">
                <a:latin typeface="Calibri"/>
                <a:ea typeface="Calibri"/>
                <a:cs typeface="Calibri"/>
                <a:sym typeface="Calibri"/>
              </a:rPr>
              <a:t>, i</a:t>
            </a:r>
            <a:r>
              <a:rPr lang="en" sz="1700">
                <a:latin typeface="Calibri"/>
                <a:ea typeface="Calibri"/>
                <a:cs typeface="Calibri"/>
                <a:sym typeface="Calibri"/>
              </a:rPr>
              <a:t>nstead of the classic friction cone, which describes a circle in the x-y plane given by</a:t>
            </a:r>
            <a:br>
              <a:rPr lang="en" sz="1700">
                <a:latin typeface="Calibri"/>
                <a:ea typeface="Calibri"/>
                <a:cs typeface="Calibri"/>
                <a:sym typeface="Calibri"/>
              </a:rPr>
            </a:br>
            <a:br>
              <a:rPr lang="en" sz="1700">
                <a:latin typeface="Calibri"/>
                <a:ea typeface="Calibri"/>
                <a:cs typeface="Calibri"/>
                <a:sym typeface="Calibri"/>
              </a:rPr>
            </a:br>
            <a:r>
              <a:rPr lang="en" sz="1700">
                <a:latin typeface="Calibri"/>
                <a:ea typeface="Calibri"/>
                <a:cs typeface="Calibri"/>
                <a:sym typeface="Calibri"/>
              </a:rPr>
              <a:t>we consider </a:t>
            </a:r>
            <a:r>
              <a:rPr lang="en" sz="1700">
                <a:latin typeface="Calibri"/>
                <a:ea typeface="Calibri"/>
                <a:cs typeface="Calibri"/>
                <a:sym typeface="Calibri"/>
              </a:rPr>
              <a:t> a </a:t>
            </a:r>
            <a:r>
              <a:rPr b="1" lang="en" sz="1700">
                <a:latin typeface="Calibri"/>
                <a:ea typeface="Calibri"/>
                <a:cs typeface="Calibri"/>
                <a:sym typeface="Calibri"/>
              </a:rPr>
              <a:t>convex closed shape </a:t>
            </a:r>
            <a:r>
              <a:rPr lang="en" sz="1700">
                <a:latin typeface="Calibri"/>
                <a:ea typeface="Calibri"/>
                <a:cs typeface="Calibri"/>
                <a:sym typeface="Calibri"/>
              </a:rPr>
              <a:t>as the </a:t>
            </a:r>
            <a:r>
              <a:rPr b="1" lang="en" sz="1700" u="sng">
                <a:latin typeface="Calibri"/>
                <a:ea typeface="Calibri"/>
                <a:cs typeface="Calibri"/>
                <a:sym typeface="Calibri"/>
              </a:rPr>
              <a:t>limit curve</a:t>
            </a:r>
            <a:r>
              <a:rPr lang="en" sz="1700">
                <a:latin typeface="Calibri"/>
                <a:ea typeface="Calibri"/>
                <a:cs typeface="Calibri"/>
                <a:sym typeface="Calibri"/>
              </a:rPr>
              <a:t> for the corresponding friction force</a:t>
            </a:r>
            <a:endParaRPr b="1" sz="1700">
              <a:latin typeface="Calibri"/>
              <a:ea typeface="Calibri"/>
              <a:cs typeface="Calibri"/>
              <a:sym typeface="Calibri"/>
            </a:endParaRPr>
          </a:p>
        </p:txBody>
      </p:sp>
      <p:pic>
        <p:nvPicPr>
          <p:cNvPr id="179" name="Google Shape;179;p28"/>
          <p:cNvPicPr preferRelativeResize="0"/>
          <p:nvPr/>
        </p:nvPicPr>
        <p:blipFill rotWithShape="1">
          <a:blip r:embed="rId3">
            <a:alphaModFix/>
          </a:blip>
          <a:srcRect b="0" l="5979" r="0" t="0"/>
          <a:stretch/>
        </p:blipFill>
        <p:spPr>
          <a:xfrm>
            <a:off x="5523563" y="2664662"/>
            <a:ext cx="2431475" cy="2115875"/>
          </a:xfrm>
          <a:prstGeom prst="rect">
            <a:avLst/>
          </a:prstGeom>
          <a:noFill/>
          <a:ln>
            <a:noFill/>
          </a:ln>
        </p:spPr>
      </p:pic>
      <p:pic>
        <p:nvPicPr>
          <p:cNvPr id="180" name="Google Shape;180;p28"/>
          <p:cNvPicPr preferRelativeResize="0"/>
          <p:nvPr/>
        </p:nvPicPr>
        <p:blipFill>
          <a:blip r:embed="rId4">
            <a:alphaModFix/>
          </a:blip>
          <a:stretch>
            <a:fillRect/>
          </a:stretch>
        </p:blipFill>
        <p:spPr>
          <a:xfrm>
            <a:off x="1874647" y="2708799"/>
            <a:ext cx="1841325" cy="1934800"/>
          </a:xfrm>
          <a:prstGeom prst="rect">
            <a:avLst/>
          </a:prstGeom>
          <a:noFill/>
          <a:ln>
            <a:noFill/>
          </a:ln>
        </p:spPr>
      </p:pic>
      <p:cxnSp>
        <p:nvCxnSpPr>
          <p:cNvPr id="181" name="Google Shape;181;p28"/>
          <p:cNvCxnSpPr/>
          <p:nvPr/>
        </p:nvCxnSpPr>
        <p:spPr>
          <a:xfrm>
            <a:off x="4028026" y="3189775"/>
            <a:ext cx="1183500" cy="900"/>
          </a:xfrm>
          <a:prstGeom prst="straightConnector1">
            <a:avLst/>
          </a:prstGeom>
          <a:noFill/>
          <a:ln cap="flat" cmpd="sng" w="28575">
            <a:solidFill>
              <a:srgbClr val="980000"/>
            </a:solidFill>
            <a:prstDash val="solid"/>
            <a:round/>
            <a:headEnd len="med" w="med" type="none"/>
            <a:tailEnd len="med" w="med" type="triangle"/>
          </a:ln>
        </p:spPr>
      </p:cxnSp>
      <p:pic>
        <p:nvPicPr>
          <p:cNvPr descr="f_{tx}^2 + f_{ty}^2 \leq (\mu f_n)^2" id="182" name="Google Shape;182;p28" title="MathEquation,#000000"/>
          <p:cNvPicPr preferRelativeResize="0"/>
          <p:nvPr/>
        </p:nvPicPr>
        <p:blipFill>
          <a:blip r:embed="rId5">
            <a:alphaModFix/>
          </a:blip>
          <a:stretch>
            <a:fillRect/>
          </a:stretch>
        </p:blipFill>
        <p:spPr>
          <a:xfrm>
            <a:off x="3668189" y="1889738"/>
            <a:ext cx="1807614" cy="338925"/>
          </a:xfrm>
          <a:prstGeom prst="rect">
            <a:avLst/>
          </a:prstGeom>
          <a:noFill/>
          <a:ln>
            <a:noFill/>
          </a:ln>
        </p:spPr>
      </p:pic>
      <p:sp>
        <p:nvSpPr>
          <p:cNvPr id="183" name="Google Shape;183;p28"/>
          <p:cNvSpPr txBox="1"/>
          <p:nvPr/>
        </p:nvSpPr>
        <p:spPr>
          <a:xfrm>
            <a:off x="6900" y="4780550"/>
            <a:ext cx="91440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80000"/>
                </a:solidFill>
                <a:latin typeface="Calibri"/>
                <a:ea typeface="Calibri"/>
                <a:cs typeface="Calibri"/>
                <a:sym typeface="Calibri"/>
              </a:rPr>
              <a:t>Figs from: Mason, Mechanics and Planning of Manipulator Pushing Operations (1986), Goyal e al., Planar Sliding with Dry Friction, Part 1 (1990) </a:t>
            </a:r>
            <a:endParaRPr sz="1000">
              <a:solidFill>
                <a:srgbClr val="98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87900" y="19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Friction Limit Surface Fundamentals</a:t>
            </a:r>
            <a:endParaRPr/>
          </a:p>
        </p:txBody>
      </p:sp>
      <p:sp>
        <p:nvSpPr>
          <p:cNvPr id="189" name="Google Shape;189;p29"/>
          <p:cNvSpPr txBox="1"/>
          <p:nvPr>
            <p:ph idx="1" type="body"/>
          </p:nvPr>
        </p:nvSpPr>
        <p:spPr>
          <a:xfrm>
            <a:off x="502000" y="2795025"/>
            <a:ext cx="5157900" cy="2044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latin typeface="Calibri"/>
                <a:ea typeface="Calibri"/>
                <a:cs typeface="Calibri"/>
                <a:sym typeface="Calibri"/>
              </a:rPr>
              <a:t>This leads to 3 fundamental facts</a:t>
            </a:r>
            <a:endParaRPr sz="1600">
              <a:latin typeface="Calibri"/>
              <a:ea typeface="Calibri"/>
              <a:cs typeface="Calibri"/>
              <a:sym typeface="Calibri"/>
            </a:endParaRPr>
          </a:p>
          <a:p>
            <a:pPr indent="-330200" lvl="0" marL="457200" rtl="0" algn="just">
              <a:spcBef>
                <a:spcPts val="0"/>
              </a:spcBef>
              <a:spcAft>
                <a:spcPts val="0"/>
              </a:spcAft>
              <a:buSzPts val="1600"/>
              <a:buFont typeface="Calibri"/>
              <a:buAutoNum type="arabicPeriod"/>
            </a:pPr>
            <a:r>
              <a:rPr lang="en" sz="1600">
                <a:latin typeface="Calibri"/>
                <a:ea typeface="Calibri"/>
                <a:cs typeface="Calibri"/>
                <a:sym typeface="Calibri"/>
              </a:rPr>
              <a:t>No slip ⇒ any </a:t>
            </a:r>
            <a:r>
              <a:rPr lang="en" sz="1600">
                <a:latin typeface="Calibri"/>
                <a:ea typeface="Calibri"/>
                <a:cs typeface="Calibri"/>
                <a:sym typeface="Calibri"/>
              </a:rPr>
              <a:t>force vector </a:t>
            </a:r>
            <a:r>
              <a:rPr i="1" lang="en" sz="1600">
                <a:latin typeface="Calibri"/>
                <a:ea typeface="Calibri"/>
                <a:cs typeface="Calibri"/>
                <a:sym typeface="Calibri"/>
              </a:rPr>
              <a:t>F</a:t>
            </a:r>
            <a:r>
              <a:rPr baseline="-25000" lang="en" sz="1600">
                <a:latin typeface="Calibri"/>
                <a:ea typeface="Calibri"/>
                <a:cs typeface="Calibri"/>
                <a:sym typeface="Calibri"/>
              </a:rPr>
              <a:t>t</a:t>
            </a:r>
            <a:r>
              <a:rPr lang="en" sz="1600">
                <a:latin typeface="Calibri"/>
                <a:ea typeface="Calibri"/>
                <a:cs typeface="Calibri"/>
                <a:sym typeface="Calibri"/>
              </a:rPr>
              <a:t> inside or on the limit curve is admissible;</a:t>
            </a:r>
            <a:endParaRPr sz="1600">
              <a:latin typeface="Calibri"/>
              <a:ea typeface="Calibri"/>
              <a:cs typeface="Calibri"/>
              <a:sym typeface="Calibri"/>
            </a:endParaRPr>
          </a:p>
          <a:p>
            <a:pPr indent="-330200" lvl="0" marL="457200" rtl="0" algn="just">
              <a:spcBef>
                <a:spcPts val="0"/>
              </a:spcBef>
              <a:spcAft>
                <a:spcPts val="0"/>
              </a:spcAft>
              <a:buSzPts val="1600"/>
              <a:buFont typeface="Calibri"/>
              <a:buAutoNum type="arabicPeriod"/>
            </a:pPr>
            <a:r>
              <a:rPr lang="en" sz="1600">
                <a:latin typeface="Calibri"/>
                <a:ea typeface="Calibri"/>
                <a:cs typeface="Calibri"/>
                <a:sym typeface="Calibri"/>
              </a:rPr>
              <a:t>Slip occurs ⇒ </a:t>
            </a:r>
            <a:r>
              <a:rPr i="1" lang="en" sz="1600">
                <a:latin typeface="Calibri"/>
                <a:ea typeface="Calibri"/>
                <a:cs typeface="Calibri"/>
                <a:sym typeface="Calibri"/>
              </a:rPr>
              <a:t>F</a:t>
            </a:r>
            <a:r>
              <a:rPr baseline="-25000" lang="en" sz="1600">
                <a:latin typeface="Calibri"/>
                <a:ea typeface="Calibri"/>
                <a:cs typeface="Calibri"/>
                <a:sym typeface="Calibri"/>
              </a:rPr>
              <a:t>t</a:t>
            </a:r>
            <a:r>
              <a:rPr lang="en" sz="1600">
                <a:latin typeface="Calibri"/>
                <a:ea typeface="Calibri"/>
                <a:cs typeface="Calibri"/>
                <a:sym typeface="Calibri"/>
              </a:rPr>
              <a:t> is on the limit curve;</a:t>
            </a:r>
            <a:endParaRPr sz="1600">
              <a:latin typeface="Calibri"/>
              <a:ea typeface="Calibri"/>
              <a:cs typeface="Calibri"/>
              <a:sym typeface="Calibri"/>
            </a:endParaRPr>
          </a:p>
          <a:p>
            <a:pPr indent="-330200" lvl="0" marL="457200" rtl="0" algn="just">
              <a:spcBef>
                <a:spcPts val="0"/>
              </a:spcBef>
              <a:spcAft>
                <a:spcPts val="0"/>
              </a:spcAft>
              <a:buSzPts val="1600"/>
              <a:buFont typeface="Calibri"/>
              <a:buAutoNum type="arabicPeriod"/>
            </a:pPr>
            <a:r>
              <a:rPr lang="en" sz="1600">
                <a:latin typeface="Calibri"/>
                <a:ea typeface="Calibri"/>
                <a:cs typeface="Calibri"/>
                <a:sym typeface="Calibri"/>
              </a:rPr>
              <a:t>The relative slip velocity </a:t>
            </a:r>
            <a:r>
              <a:rPr i="1" lang="en" sz="1600">
                <a:latin typeface="Calibri"/>
                <a:ea typeface="Calibri"/>
                <a:cs typeface="Calibri"/>
                <a:sym typeface="Calibri"/>
              </a:rPr>
              <a:t>v</a:t>
            </a:r>
            <a:r>
              <a:rPr lang="en" sz="1600">
                <a:latin typeface="Calibri"/>
                <a:ea typeface="Calibri"/>
                <a:cs typeface="Calibri"/>
                <a:sym typeface="Calibri"/>
              </a:rPr>
              <a:t> is parallel to the normal vector of the curve where </a:t>
            </a:r>
            <a:r>
              <a:rPr i="1" lang="en" sz="1600">
                <a:latin typeface="Calibri"/>
                <a:ea typeface="Calibri"/>
                <a:cs typeface="Calibri"/>
                <a:sym typeface="Calibri"/>
              </a:rPr>
              <a:t>F</a:t>
            </a:r>
            <a:r>
              <a:rPr baseline="-25000" lang="en" sz="1600">
                <a:latin typeface="Calibri"/>
                <a:ea typeface="Calibri"/>
                <a:cs typeface="Calibri"/>
                <a:sym typeface="Calibri"/>
              </a:rPr>
              <a:t>t</a:t>
            </a:r>
            <a:r>
              <a:rPr lang="en" sz="1600">
                <a:latin typeface="Calibri"/>
                <a:ea typeface="Calibri"/>
                <a:cs typeface="Calibri"/>
                <a:sym typeface="Calibri"/>
              </a:rPr>
              <a:t> intersects it</a:t>
            </a:r>
            <a:endParaRPr sz="1600">
              <a:latin typeface="Calibri"/>
              <a:ea typeface="Calibri"/>
              <a:cs typeface="Calibri"/>
              <a:sym typeface="Calibri"/>
            </a:endParaRPr>
          </a:p>
        </p:txBody>
      </p:sp>
      <p:pic>
        <p:nvPicPr>
          <p:cNvPr id="190" name="Google Shape;190;p29"/>
          <p:cNvPicPr preferRelativeResize="0"/>
          <p:nvPr/>
        </p:nvPicPr>
        <p:blipFill>
          <a:blip r:embed="rId3">
            <a:alphaModFix/>
          </a:blip>
          <a:stretch>
            <a:fillRect/>
          </a:stretch>
        </p:blipFill>
        <p:spPr>
          <a:xfrm>
            <a:off x="5377200" y="922475"/>
            <a:ext cx="3614400" cy="3852581"/>
          </a:xfrm>
          <a:prstGeom prst="rect">
            <a:avLst/>
          </a:prstGeom>
          <a:noFill/>
          <a:ln>
            <a:noFill/>
          </a:ln>
        </p:spPr>
      </p:pic>
      <p:sp>
        <p:nvSpPr>
          <p:cNvPr id="191" name="Google Shape;191;p29"/>
          <p:cNvSpPr txBox="1"/>
          <p:nvPr/>
        </p:nvSpPr>
        <p:spPr>
          <a:xfrm>
            <a:off x="502000" y="770075"/>
            <a:ext cx="5950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In most of the cases, we can assume that friction follows the </a:t>
            </a:r>
            <a:r>
              <a:rPr lang="en" sz="1600" u="sng">
                <a:solidFill>
                  <a:schemeClr val="dk2"/>
                </a:solidFill>
              </a:rPr>
              <a:t>Maximum-power Inequality</a:t>
            </a:r>
            <a:r>
              <a:rPr lang="en" sz="1600">
                <a:solidFill>
                  <a:schemeClr val="dk2"/>
                </a:solidFill>
              </a:rPr>
              <a:t>:</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Given a </a:t>
            </a:r>
            <a:r>
              <a:rPr lang="en" sz="1600">
                <a:solidFill>
                  <a:schemeClr val="dk2"/>
                </a:solidFill>
              </a:rPr>
              <a:t>relative slip velocity </a:t>
            </a:r>
            <a:r>
              <a:rPr b="1" i="1" lang="en" sz="1600">
                <a:solidFill>
                  <a:schemeClr val="dk1"/>
                </a:solidFill>
              </a:rPr>
              <a:t>v</a:t>
            </a:r>
            <a:r>
              <a:rPr lang="en" sz="1600">
                <a:solidFill>
                  <a:schemeClr val="dk2"/>
                </a:solidFill>
              </a:rPr>
              <a:t> at the contact point, t</a:t>
            </a:r>
            <a:r>
              <a:rPr lang="en" sz="1600">
                <a:solidFill>
                  <a:schemeClr val="dk2"/>
                </a:solidFill>
              </a:rPr>
              <a:t>he corresponding friction force </a:t>
            </a:r>
            <a:r>
              <a:rPr b="1" i="1" lang="en" sz="1600">
                <a:solidFill>
                  <a:schemeClr val="dk1"/>
                </a:solidFill>
              </a:rPr>
              <a:t>F</a:t>
            </a:r>
            <a:r>
              <a:rPr b="1" baseline="-25000" lang="en" sz="1600">
                <a:solidFill>
                  <a:schemeClr val="dk1"/>
                </a:solidFill>
              </a:rPr>
              <a:t>t</a:t>
            </a:r>
            <a:r>
              <a:rPr b="1" baseline="-25000" i="1" lang="en" sz="1600">
                <a:solidFill>
                  <a:schemeClr val="dk1"/>
                </a:solidFill>
              </a:rPr>
              <a:t> </a:t>
            </a:r>
            <a:r>
              <a:rPr b="1" i="1" lang="en" sz="1600">
                <a:solidFill>
                  <a:schemeClr val="dk1"/>
                </a:solidFill>
              </a:rPr>
              <a:t> </a:t>
            </a:r>
            <a:r>
              <a:rPr lang="en" sz="1600">
                <a:solidFill>
                  <a:schemeClr val="dk1"/>
                </a:solidFill>
              </a:rPr>
              <a:t>=</a:t>
            </a:r>
            <a:r>
              <a:rPr b="1" baseline="-25000" i="1" lang="en" sz="1600">
                <a:solidFill>
                  <a:schemeClr val="dk1"/>
                </a:solidFill>
              </a:rPr>
              <a:t> </a:t>
            </a:r>
            <a:r>
              <a:rPr lang="en" sz="1800">
                <a:solidFill>
                  <a:schemeClr val="dk1"/>
                </a:solidFill>
                <a:latin typeface="Calibri"/>
                <a:ea typeface="Calibri"/>
                <a:cs typeface="Calibri"/>
                <a:sym typeface="Calibri"/>
              </a:rPr>
              <a:t>[</a:t>
            </a:r>
            <a:r>
              <a:rPr b="1" i="1" lang="en" sz="1800">
                <a:solidFill>
                  <a:schemeClr val="dk1"/>
                </a:solidFill>
                <a:latin typeface="Calibri"/>
                <a:ea typeface="Calibri"/>
                <a:cs typeface="Calibri"/>
                <a:sym typeface="Calibri"/>
              </a:rPr>
              <a:t>f</a:t>
            </a:r>
            <a:r>
              <a:rPr b="1" baseline="-25000" lang="en" sz="1800">
                <a:solidFill>
                  <a:schemeClr val="dk1"/>
                </a:solidFill>
                <a:latin typeface="Calibri"/>
                <a:ea typeface="Calibri"/>
                <a:cs typeface="Calibri"/>
                <a:sym typeface="Calibri"/>
              </a:rPr>
              <a:t>tx</a:t>
            </a:r>
            <a:r>
              <a:rPr b="1" lang="en" sz="1800">
                <a:solidFill>
                  <a:schemeClr val="dk1"/>
                </a:solidFill>
                <a:latin typeface="Calibri"/>
                <a:ea typeface="Calibri"/>
                <a:cs typeface="Calibri"/>
                <a:sym typeface="Calibri"/>
              </a:rPr>
              <a:t> </a:t>
            </a:r>
            <a:r>
              <a:rPr b="1" i="1" lang="en" sz="1800">
                <a:solidFill>
                  <a:schemeClr val="dk1"/>
                </a:solidFill>
                <a:latin typeface="Calibri"/>
                <a:ea typeface="Calibri"/>
                <a:cs typeface="Calibri"/>
                <a:sym typeface="Calibri"/>
              </a:rPr>
              <a:t>f</a:t>
            </a:r>
            <a:r>
              <a:rPr b="1" baseline="-25000" lang="en" sz="1800">
                <a:solidFill>
                  <a:schemeClr val="dk1"/>
                </a:solidFill>
                <a:latin typeface="Calibri"/>
                <a:ea typeface="Calibri"/>
                <a:cs typeface="Calibri"/>
                <a:sym typeface="Calibri"/>
              </a:rPr>
              <a:t>ty</a:t>
            </a:r>
            <a:r>
              <a:rPr lang="en" sz="1800">
                <a:solidFill>
                  <a:schemeClr val="dk1"/>
                </a:solidFill>
                <a:latin typeface="Calibri"/>
                <a:ea typeface="Calibri"/>
                <a:cs typeface="Calibri"/>
                <a:sym typeface="Calibri"/>
              </a:rPr>
              <a:t>]</a:t>
            </a:r>
            <a:r>
              <a:rPr lang="en" sz="1600">
                <a:solidFill>
                  <a:schemeClr val="dk2"/>
                </a:solidFill>
              </a:rPr>
              <a:t> is the one</a:t>
            </a:r>
            <a:r>
              <a:rPr lang="en" sz="1600">
                <a:solidFill>
                  <a:schemeClr val="dk2"/>
                </a:solidFill>
              </a:rPr>
              <a:t> that maximizes</a:t>
            </a:r>
            <a:endParaRPr sz="1600">
              <a:solidFill>
                <a:schemeClr val="dk2"/>
              </a:solidFill>
            </a:endParaRPr>
          </a:p>
        </p:txBody>
      </p:sp>
      <p:pic>
        <p:nvPicPr>
          <p:cNvPr descr="F _t \cdot v" id="192" name="Google Shape;192;p29" title="MathEquation,#000000"/>
          <p:cNvPicPr preferRelativeResize="0"/>
          <p:nvPr/>
        </p:nvPicPr>
        <p:blipFill>
          <a:blip r:embed="rId4">
            <a:alphaModFix/>
          </a:blip>
          <a:stretch>
            <a:fillRect/>
          </a:stretch>
        </p:blipFill>
        <p:spPr>
          <a:xfrm>
            <a:off x="2714474" y="2314700"/>
            <a:ext cx="732950" cy="34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87900" y="19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Friction Limit Surface Fundamentals</a:t>
            </a:r>
            <a:endParaRPr/>
          </a:p>
        </p:txBody>
      </p:sp>
      <p:sp>
        <p:nvSpPr>
          <p:cNvPr id="198" name="Google Shape;198;p30"/>
          <p:cNvSpPr txBox="1"/>
          <p:nvPr>
            <p:ph idx="1" type="body"/>
          </p:nvPr>
        </p:nvSpPr>
        <p:spPr>
          <a:xfrm>
            <a:off x="502000" y="2795025"/>
            <a:ext cx="5157900" cy="2044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latin typeface="Calibri"/>
                <a:ea typeface="Calibri"/>
                <a:cs typeface="Calibri"/>
                <a:sym typeface="Calibri"/>
              </a:rPr>
              <a:t>This leads to 3 fundamental facts</a:t>
            </a:r>
            <a:endParaRPr sz="1600">
              <a:latin typeface="Calibri"/>
              <a:ea typeface="Calibri"/>
              <a:cs typeface="Calibri"/>
              <a:sym typeface="Calibri"/>
            </a:endParaRPr>
          </a:p>
          <a:p>
            <a:pPr indent="-330200" lvl="0" marL="457200" rtl="0" algn="just">
              <a:spcBef>
                <a:spcPts val="0"/>
              </a:spcBef>
              <a:spcAft>
                <a:spcPts val="0"/>
              </a:spcAft>
              <a:buSzPts val="1600"/>
              <a:buFont typeface="Calibri"/>
              <a:buAutoNum type="arabicPeriod"/>
            </a:pPr>
            <a:r>
              <a:rPr lang="en" sz="1600">
                <a:latin typeface="Calibri"/>
                <a:ea typeface="Calibri"/>
                <a:cs typeface="Calibri"/>
                <a:sym typeface="Calibri"/>
              </a:rPr>
              <a:t>No slip ⇒ any force vector </a:t>
            </a:r>
            <a:r>
              <a:rPr i="1" lang="en" sz="1600">
                <a:latin typeface="Calibri"/>
                <a:ea typeface="Calibri"/>
                <a:cs typeface="Calibri"/>
                <a:sym typeface="Calibri"/>
              </a:rPr>
              <a:t>F</a:t>
            </a:r>
            <a:r>
              <a:rPr baseline="-25000" lang="en" sz="1600">
                <a:latin typeface="Calibri"/>
                <a:ea typeface="Calibri"/>
                <a:cs typeface="Calibri"/>
                <a:sym typeface="Calibri"/>
              </a:rPr>
              <a:t>t</a:t>
            </a:r>
            <a:r>
              <a:rPr lang="en" sz="1600">
                <a:latin typeface="Calibri"/>
                <a:ea typeface="Calibri"/>
                <a:cs typeface="Calibri"/>
                <a:sym typeface="Calibri"/>
              </a:rPr>
              <a:t> inside or on the limit curve is admissible;</a:t>
            </a:r>
            <a:endParaRPr sz="1600">
              <a:latin typeface="Calibri"/>
              <a:ea typeface="Calibri"/>
              <a:cs typeface="Calibri"/>
              <a:sym typeface="Calibri"/>
            </a:endParaRPr>
          </a:p>
          <a:p>
            <a:pPr indent="-330200" lvl="0" marL="457200" rtl="0" algn="just">
              <a:spcBef>
                <a:spcPts val="0"/>
              </a:spcBef>
              <a:spcAft>
                <a:spcPts val="0"/>
              </a:spcAft>
              <a:buSzPts val="1600"/>
              <a:buFont typeface="Calibri"/>
              <a:buAutoNum type="arabicPeriod"/>
            </a:pPr>
            <a:r>
              <a:rPr lang="en" sz="1600">
                <a:latin typeface="Calibri"/>
                <a:ea typeface="Calibri"/>
                <a:cs typeface="Calibri"/>
                <a:sym typeface="Calibri"/>
              </a:rPr>
              <a:t>Slip occurs ⇒ </a:t>
            </a:r>
            <a:r>
              <a:rPr i="1" lang="en" sz="1600">
                <a:latin typeface="Calibri"/>
                <a:ea typeface="Calibri"/>
                <a:cs typeface="Calibri"/>
                <a:sym typeface="Calibri"/>
              </a:rPr>
              <a:t>F</a:t>
            </a:r>
            <a:r>
              <a:rPr baseline="-25000" lang="en" sz="1600">
                <a:latin typeface="Calibri"/>
                <a:ea typeface="Calibri"/>
                <a:cs typeface="Calibri"/>
                <a:sym typeface="Calibri"/>
              </a:rPr>
              <a:t>t</a:t>
            </a:r>
            <a:r>
              <a:rPr lang="en" sz="1600">
                <a:latin typeface="Calibri"/>
                <a:ea typeface="Calibri"/>
                <a:cs typeface="Calibri"/>
                <a:sym typeface="Calibri"/>
              </a:rPr>
              <a:t> is on the limit curve;</a:t>
            </a:r>
            <a:endParaRPr sz="1600">
              <a:latin typeface="Calibri"/>
              <a:ea typeface="Calibri"/>
              <a:cs typeface="Calibri"/>
              <a:sym typeface="Calibri"/>
            </a:endParaRPr>
          </a:p>
          <a:p>
            <a:pPr indent="-330200" lvl="0" marL="457200" rtl="0" algn="just">
              <a:spcBef>
                <a:spcPts val="0"/>
              </a:spcBef>
              <a:spcAft>
                <a:spcPts val="0"/>
              </a:spcAft>
              <a:buSzPts val="1600"/>
              <a:buFont typeface="Calibri"/>
              <a:buAutoNum type="arabicPeriod"/>
            </a:pPr>
            <a:r>
              <a:rPr lang="en" sz="1600">
                <a:latin typeface="Calibri"/>
                <a:ea typeface="Calibri"/>
                <a:cs typeface="Calibri"/>
                <a:sym typeface="Calibri"/>
              </a:rPr>
              <a:t>The relative slip velocity </a:t>
            </a:r>
            <a:r>
              <a:rPr i="1" lang="en" sz="1600">
                <a:latin typeface="Calibri"/>
                <a:ea typeface="Calibri"/>
                <a:cs typeface="Calibri"/>
                <a:sym typeface="Calibri"/>
              </a:rPr>
              <a:t>v</a:t>
            </a:r>
            <a:r>
              <a:rPr lang="en" sz="1600">
                <a:latin typeface="Calibri"/>
                <a:ea typeface="Calibri"/>
                <a:cs typeface="Calibri"/>
                <a:sym typeface="Calibri"/>
              </a:rPr>
              <a:t> is parallel to the normal vector of the curve where </a:t>
            </a:r>
            <a:r>
              <a:rPr i="1" lang="en" sz="1600">
                <a:latin typeface="Calibri"/>
                <a:ea typeface="Calibri"/>
                <a:cs typeface="Calibri"/>
                <a:sym typeface="Calibri"/>
              </a:rPr>
              <a:t>F</a:t>
            </a:r>
            <a:r>
              <a:rPr baseline="-25000" lang="en" sz="1600">
                <a:latin typeface="Calibri"/>
                <a:ea typeface="Calibri"/>
                <a:cs typeface="Calibri"/>
                <a:sym typeface="Calibri"/>
              </a:rPr>
              <a:t>t</a:t>
            </a:r>
            <a:r>
              <a:rPr lang="en" sz="1600">
                <a:latin typeface="Calibri"/>
                <a:ea typeface="Calibri"/>
                <a:cs typeface="Calibri"/>
                <a:sym typeface="Calibri"/>
              </a:rPr>
              <a:t> intersects it</a:t>
            </a:r>
            <a:endParaRPr sz="1600">
              <a:latin typeface="Calibri"/>
              <a:ea typeface="Calibri"/>
              <a:cs typeface="Calibri"/>
              <a:sym typeface="Calibri"/>
            </a:endParaRPr>
          </a:p>
        </p:txBody>
      </p:sp>
      <p:pic>
        <p:nvPicPr>
          <p:cNvPr id="199" name="Google Shape;199;p30"/>
          <p:cNvPicPr preferRelativeResize="0"/>
          <p:nvPr/>
        </p:nvPicPr>
        <p:blipFill>
          <a:blip r:embed="rId3">
            <a:alphaModFix/>
          </a:blip>
          <a:stretch>
            <a:fillRect/>
          </a:stretch>
        </p:blipFill>
        <p:spPr>
          <a:xfrm>
            <a:off x="5377200" y="922475"/>
            <a:ext cx="3614400" cy="3852581"/>
          </a:xfrm>
          <a:prstGeom prst="rect">
            <a:avLst/>
          </a:prstGeom>
          <a:noFill/>
          <a:ln>
            <a:noFill/>
          </a:ln>
        </p:spPr>
      </p:pic>
      <p:sp>
        <p:nvSpPr>
          <p:cNvPr id="200" name="Google Shape;200;p30"/>
          <p:cNvSpPr txBox="1"/>
          <p:nvPr/>
        </p:nvSpPr>
        <p:spPr>
          <a:xfrm>
            <a:off x="502000" y="770075"/>
            <a:ext cx="5950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In most of the cases, we can assume that friction follows the </a:t>
            </a:r>
            <a:r>
              <a:rPr lang="en" sz="1600" u="sng">
                <a:solidFill>
                  <a:schemeClr val="dk2"/>
                </a:solidFill>
              </a:rPr>
              <a:t>Maximum-power Inequality</a:t>
            </a:r>
            <a:r>
              <a:rPr lang="en" sz="1600">
                <a:solidFill>
                  <a:schemeClr val="dk2"/>
                </a:solidFill>
              </a:rPr>
              <a:t>:</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Given a relative slip velocity </a:t>
            </a:r>
            <a:r>
              <a:rPr b="1" i="1" lang="en" sz="1600">
                <a:solidFill>
                  <a:schemeClr val="dk1"/>
                </a:solidFill>
              </a:rPr>
              <a:t>v</a:t>
            </a:r>
            <a:r>
              <a:rPr lang="en" sz="1600">
                <a:solidFill>
                  <a:schemeClr val="dk2"/>
                </a:solidFill>
              </a:rPr>
              <a:t> at the contact point, the corresponding friction force </a:t>
            </a:r>
            <a:r>
              <a:rPr b="1" i="1" lang="en" sz="1600">
                <a:solidFill>
                  <a:schemeClr val="dk1"/>
                </a:solidFill>
              </a:rPr>
              <a:t>F</a:t>
            </a:r>
            <a:r>
              <a:rPr b="1" baseline="-25000" lang="en" sz="1600">
                <a:solidFill>
                  <a:schemeClr val="dk1"/>
                </a:solidFill>
              </a:rPr>
              <a:t>t</a:t>
            </a:r>
            <a:r>
              <a:rPr b="1" baseline="-25000" i="1" lang="en" sz="1600">
                <a:solidFill>
                  <a:schemeClr val="dk1"/>
                </a:solidFill>
              </a:rPr>
              <a:t> </a:t>
            </a:r>
            <a:r>
              <a:rPr b="1" i="1" lang="en" sz="1600">
                <a:solidFill>
                  <a:schemeClr val="dk1"/>
                </a:solidFill>
              </a:rPr>
              <a:t> </a:t>
            </a:r>
            <a:r>
              <a:rPr lang="en" sz="1600">
                <a:solidFill>
                  <a:schemeClr val="dk1"/>
                </a:solidFill>
              </a:rPr>
              <a:t>=</a:t>
            </a:r>
            <a:r>
              <a:rPr b="1" baseline="-25000" i="1" lang="en" sz="1600">
                <a:solidFill>
                  <a:schemeClr val="dk1"/>
                </a:solidFill>
              </a:rPr>
              <a:t> </a:t>
            </a:r>
            <a:r>
              <a:rPr lang="en" sz="1800">
                <a:solidFill>
                  <a:schemeClr val="dk1"/>
                </a:solidFill>
                <a:latin typeface="Calibri"/>
                <a:ea typeface="Calibri"/>
                <a:cs typeface="Calibri"/>
                <a:sym typeface="Calibri"/>
              </a:rPr>
              <a:t>[</a:t>
            </a:r>
            <a:r>
              <a:rPr b="1" i="1" lang="en" sz="1800">
                <a:solidFill>
                  <a:schemeClr val="dk1"/>
                </a:solidFill>
                <a:latin typeface="Calibri"/>
                <a:ea typeface="Calibri"/>
                <a:cs typeface="Calibri"/>
                <a:sym typeface="Calibri"/>
              </a:rPr>
              <a:t>f</a:t>
            </a:r>
            <a:r>
              <a:rPr b="1" baseline="-25000" lang="en" sz="1800">
                <a:solidFill>
                  <a:schemeClr val="dk1"/>
                </a:solidFill>
                <a:latin typeface="Calibri"/>
                <a:ea typeface="Calibri"/>
                <a:cs typeface="Calibri"/>
                <a:sym typeface="Calibri"/>
              </a:rPr>
              <a:t>tx</a:t>
            </a:r>
            <a:r>
              <a:rPr b="1" lang="en" sz="1800">
                <a:solidFill>
                  <a:schemeClr val="dk1"/>
                </a:solidFill>
                <a:latin typeface="Calibri"/>
                <a:ea typeface="Calibri"/>
                <a:cs typeface="Calibri"/>
                <a:sym typeface="Calibri"/>
              </a:rPr>
              <a:t> </a:t>
            </a:r>
            <a:r>
              <a:rPr b="1" i="1" lang="en" sz="1800">
                <a:solidFill>
                  <a:schemeClr val="dk1"/>
                </a:solidFill>
                <a:latin typeface="Calibri"/>
                <a:ea typeface="Calibri"/>
                <a:cs typeface="Calibri"/>
                <a:sym typeface="Calibri"/>
              </a:rPr>
              <a:t>f</a:t>
            </a:r>
            <a:r>
              <a:rPr b="1" baseline="-25000" lang="en" sz="1800">
                <a:solidFill>
                  <a:schemeClr val="dk1"/>
                </a:solidFill>
                <a:latin typeface="Calibri"/>
                <a:ea typeface="Calibri"/>
                <a:cs typeface="Calibri"/>
                <a:sym typeface="Calibri"/>
              </a:rPr>
              <a:t>ty</a:t>
            </a:r>
            <a:r>
              <a:rPr lang="en" sz="1800">
                <a:solidFill>
                  <a:schemeClr val="dk1"/>
                </a:solidFill>
                <a:latin typeface="Calibri"/>
                <a:ea typeface="Calibri"/>
                <a:cs typeface="Calibri"/>
                <a:sym typeface="Calibri"/>
              </a:rPr>
              <a:t>]</a:t>
            </a:r>
            <a:r>
              <a:rPr lang="en" sz="1600">
                <a:solidFill>
                  <a:schemeClr val="dk2"/>
                </a:solidFill>
              </a:rPr>
              <a:t> is the one that maximizes</a:t>
            </a:r>
            <a:endParaRPr sz="1600">
              <a:solidFill>
                <a:schemeClr val="dk2"/>
              </a:solidFill>
            </a:endParaRPr>
          </a:p>
        </p:txBody>
      </p:sp>
      <p:sp>
        <p:nvSpPr>
          <p:cNvPr id="201" name="Google Shape;201;p30"/>
          <p:cNvSpPr/>
          <p:nvPr/>
        </p:nvSpPr>
        <p:spPr>
          <a:xfrm>
            <a:off x="6098600" y="1789163"/>
            <a:ext cx="2271600" cy="2271600"/>
          </a:xfrm>
          <a:prstGeom prst="ellipse">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30"/>
          <p:cNvCxnSpPr/>
          <p:nvPr/>
        </p:nvCxnSpPr>
        <p:spPr>
          <a:xfrm>
            <a:off x="7219175" y="2937275"/>
            <a:ext cx="1029600" cy="453600"/>
          </a:xfrm>
          <a:prstGeom prst="straightConnector1">
            <a:avLst/>
          </a:prstGeom>
          <a:noFill/>
          <a:ln cap="flat" cmpd="sng" w="28575">
            <a:solidFill>
              <a:srgbClr val="9FC5E8"/>
            </a:solidFill>
            <a:prstDash val="solid"/>
            <a:round/>
            <a:headEnd len="med" w="med" type="none"/>
            <a:tailEnd len="med" w="med" type="triangle"/>
          </a:ln>
        </p:spPr>
      </p:cxnSp>
      <p:cxnSp>
        <p:nvCxnSpPr>
          <p:cNvPr id="203" name="Google Shape;203;p30"/>
          <p:cNvCxnSpPr/>
          <p:nvPr/>
        </p:nvCxnSpPr>
        <p:spPr>
          <a:xfrm>
            <a:off x="8248775" y="3390875"/>
            <a:ext cx="419100" cy="176400"/>
          </a:xfrm>
          <a:prstGeom prst="straightConnector1">
            <a:avLst/>
          </a:prstGeom>
          <a:noFill/>
          <a:ln cap="flat" cmpd="sng" w="19050">
            <a:solidFill>
              <a:srgbClr val="9FC5E8"/>
            </a:solidFill>
            <a:prstDash val="solid"/>
            <a:round/>
            <a:headEnd len="med" w="med" type="none"/>
            <a:tailEnd len="med" w="med" type="triangle"/>
          </a:ln>
        </p:spPr>
      </p:cxnSp>
      <p:pic>
        <p:nvPicPr>
          <p:cNvPr descr="F _t \cdot v" id="204" name="Google Shape;204;p30" title="MathEquation,#000000"/>
          <p:cNvPicPr preferRelativeResize="0"/>
          <p:nvPr/>
        </p:nvPicPr>
        <p:blipFill>
          <a:blip r:embed="rId4">
            <a:alphaModFix/>
          </a:blip>
          <a:stretch>
            <a:fillRect/>
          </a:stretch>
        </p:blipFill>
        <p:spPr>
          <a:xfrm>
            <a:off x="2714474" y="2314700"/>
            <a:ext cx="732950" cy="340825"/>
          </a:xfrm>
          <a:prstGeom prst="rect">
            <a:avLst/>
          </a:prstGeom>
          <a:noFill/>
          <a:ln>
            <a:noFill/>
          </a:ln>
        </p:spPr>
      </p:pic>
      <p:sp>
        <p:nvSpPr>
          <p:cNvPr id="205" name="Google Shape;205;p30"/>
          <p:cNvSpPr txBox="1"/>
          <p:nvPr/>
        </p:nvSpPr>
        <p:spPr>
          <a:xfrm>
            <a:off x="6405950" y="4314325"/>
            <a:ext cx="24048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FA8DC"/>
                </a:solidFill>
              </a:rPr>
              <a:t>If friction is isotropic, the LS</a:t>
            </a:r>
            <a:endParaRPr>
              <a:solidFill>
                <a:srgbClr val="6FA8DC"/>
              </a:solidFill>
            </a:endParaRPr>
          </a:p>
          <a:p>
            <a:pPr indent="0" lvl="0" marL="0" rtl="0" algn="l">
              <a:spcBef>
                <a:spcPts val="0"/>
              </a:spcBef>
              <a:spcAft>
                <a:spcPts val="0"/>
              </a:spcAft>
              <a:buNone/>
            </a:pPr>
            <a:r>
              <a:rPr lang="en">
                <a:solidFill>
                  <a:srgbClr val="6FA8DC"/>
                </a:solidFill>
              </a:rPr>
              <a:t>is a circle</a:t>
            </a:r>
            <a:endParaRPr>
              <a:solidFill>
                <a:srgbClr val="6FA8D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descr="F_t \cdot v \ge (F_t + \Delta F)\cdot v , " id="210" name="Google Shape;210;p31" title="MathEquation,#000000"/>
          <p:cNvPicPr preferRelativeResize="0"/>
          <p:nvPr/>
        </p:nvPicPr>
        <p:blipFill>
          <a:blip r:embed="rId3">
            <a:alphaModFix/>
          </a:blip>
          <a:stretch>
            <a:fillRect/>
          </a:stretch>
        </p:blipFill>
        <p:spPr>
          <a:xfrm>
            <a:off x="334225" y="1783925"/>
            <a:ext cx="2011882" cy="254000"/>
          </a:xfrm>
          <a:prstGeom prst="rect">
            <a:avLst/>
          </a:prstGeom>
          <a:noFill/>
          <a:ln>
            <a:noFill/>
          </a:ln>
        </p:spPr>
      </p:pic>
      <p:sp>
        <p:nvSpPr>
          <p:cNvPr id="211" name="Google Shape;211;p31"/>
          <p:cNvSpPr txBox="1"/>
          <p:nvPr>
            <p:ph type="title"/>
          </p:nvPr>
        </p:nvSpPr>
        <p:spPr>
          <a:xfrm>
            <a:off x="311700" y="111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Maximum-Power Inequality</a:t>
            </a:r>
            <a:endParaRPr/>
          </a:p>
        </p:txBody>
      </p:sp>
      <p:sp>
        <p:nvSpPr>
          <p:cNvPr id="212" name="Google Shape;212;p31"/>
          <p:cNvSpPr txBox="1"/>
          <p:nvPr/>
        </p:nvSpPr>
        <p:spPr>
          <a:xfrm>
            <a:off x="311700" y="789425"/>
            <a:ext cx="5279400" cy="4171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Calibri"/>
              <a:buChar char="●"/>
            </a:pPr>
            <a:r>
              <a:rPr lang="en" sz="1600" u="sng">
                <a:solidFill>
                  <a:schemeClr val="dk2"/>
                </a:solidFill>
                <a:latin typeface="Calibri"/>
                <a:ea typeface="Calibri"/>
                <a:cs typeface="Calibri"/>
                <a:sym typeface="Calibri"/>
              </a:rPr>
              <a:t>Why is v normal to the curve?</a:t>
            </a:r>
            <a:endParaRPr sz="1600" u="sng">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600">
                <a:solidFill>
                  <a:schemeClr val="dk2"/>
                </a:solidFill>
                <a:latin typeface="Calibri"/>
                <a:ea typeface="Calibri"/>
                <a:cs typeface="Calibri"/>
                <a:sym typeface="Calibri"/>
              </a:rPr>
              <a:t>Since </a:t>
            </a:r>
            <a:r>
              <a:rPr b="1" i="1" lang="en" sz="1600">
                <a:solidFill>
                  <a:schemeClr val="dk2"/>
                </a:solidFill>
                <a:latin typeface="Calibri"/>
                <a:ea typeface="Calibri"/>
                <a:cs typeface="Calibri"/>
                <a:sym typeface="Calibri"/>
              </a:rPr>
              <a:t>F</a:t>
            </a:r>
            <a:r>
              <a:rPr baseline="-25000" lang="en" sz="1600">
                <a:solidFill>
                  <a:schemeClr val="dk2"/>
                </a:solidFill>
                <a:latin typeface="Calibri"/>
                <a:ea typeface="Calibri"/>
                <a:cs typeface="Calibri"/>
                <a:sym typeface="Calibri"/>
              </a:rPr>
              <a:t>t</a:t>
            </a:r>
            <a:r>
              <a:rPr lang="en" sz="1600">
                <a:solidFill>
                  <a:schemeClr val="dk2"/>
                </a:solidFill>
                <a:latin typeface="Calibri"/>
                <a:ea typeface="Calibri"/>
                <a:cs typeface="Calibri"/>
                <a:sym typeface="Calibri"/>
              </a:rPr>
              <a:t> and </a:t>
            </a:r>
            <a:r>
              <a:rPr b="1" i="1" lang="en" sz="1600">
                <a:solidFill>
                  <a:schemeClr val="dk2"/>
                </a:solidFill>
                <a:latin typeface="Calibri"/>
                <a:ea typeface="Calibri"/>
                <a:cs typeface="Calibri"/>
                <a:sym typeface="Calibri"/>
              </a:rPr>
              <a:t>v</a:t>
            </a:r>
            <a:r>
              <a:rPr lang="en" sz="1600">
                <a:solidFill>
                  <a:schemeClr val="dk2"/>
                </a:solidFill>
                <a:latin typeface="Calibri"/>
                <a:ea typeface="Calibri"/>
                <a:cs typeface="Calibri"/>
                <a:sym typeface="Calibri"/>
              </a:rPr>
              <a:t> maximize frictional power, we have</a:t>
            </a:r>
            <a:endParaRPr sz="16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t/>
            </a:r>
            <a:endParaRPr sz="500" u="sng">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600">
                <a:solidFill>
                  <a:schemeClr val="dk2"/>
                </a:solidFill>
                <a:latin typeface="Calibri"/>
                <a:ea typeface="Calibri"/>
                <a:cs typeface="Calibri"/>
                <a:sym typeface="Calibri"/>
              </a:rPr>
              <a:t>where		     lies on either side of  </a:t>
            </a:r>
            <a:r>
              <a:rPr b="1" i="1" lang="en" sz="1600">
                <a:solidFill>
                  <a:schemeClr val="dk2"/>
                </a:solidFill>
                <a:latin typeface="Calibri"/>
                <a:ea typeface="Calibri"/>
                <a:cs typeface="Calibri"/>
                <a:sym typeface="Calibri"/>
              </a:rPr>
              <a:t>F</a:t>
            </a:r>
            <a:r>
              <a:rPr baseline="-25000" lang="en" sz="1600">
                <a:solidFill>
                  <a:schemeClr val="dk2"/>
                </a:solidFill>
                <a:latin typeface="Calibri"/>
                <a:ea typeface="Calibri"/>
                <a:cs typeface="Calibri"/>
                <a:sym typeface="Calibri"/>
              </a:rPr>
              <a:t>t </a:t>
            </a:r>
            <a:r>
              <a:rPr lang="en" sz="1600">
                <a:solidFill>
                  <a:schemeClr val="dk2"/>
                </a:solidFill>
                <a:latin typeface="Calibri"/>
                <a:ea typeface="Calibri"/>
                <a:cs typeface="Calibri"/>
                <a:sym typeface="Calibri"/>
              </a:rPr>
              <a:t>on the limit curve.</a:t>
            </a:r>
            <a:endParaRPr sz="16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rPr lang="en" sz="1600">
                <a:solidFill>
                  <a:schemeClr val="dk2"/>
                </a:solidFill>
                <a:latin typeface="Calibri"/>
                <a:ea typeface="Calibri"/>
                <a:cs typeface="Calibri"/>
                <a:sym typeface="Calibri"/>
              </a:rPr>
              <a:t>In the limit of		    , the delta tends to become parallel to the surface at the crossing point</a:t>
            </a:r>
            <a:r>
              <a:rPr lang="en" sz="1600">
                <a:solidFill>
                  <a:schemeClr val="dk2"/>
                </a:solidFill>
                <a:latin typeface="Calibri"/>
                <a:ea typeface="Calibri"/>
                <a:cs typeface="Calibri"/>
                <a:sym typeface="Calibri"/>
              </a:rPr>
              <a:t>,</a:t>
            </a:r>
            <a:br>
              <a:rPr lang="en" sz="1600">
                <a:solidFill>
                  <a:schemeClr val="dk2"/>
                </a:solidFill>
                <a:latin typeface="Calibri"/>
                <a:ea typeface="Calibri"/>
                <a:cs typeface="Calibri"/>
                <a:sym typeface="Calibri"/>
              </a:rPr>
            </a:br>
            <a:br>
              <a:rPr lang="en" sz="1600">
                <a:solidFill>
                  <a:schemeClr val="dk2"/>
                </a:solidFill>
                <a:latin typeface="Calibri"/>
                <a:ea typeface="Calibri"/>
                <a:cs typeface="Calibri"/>
                <a:sym typeface="Calibri"/>
              </a:rPr>
            </a:br>
            <a:r>
              <a:rPr lang="en" sz="1600">
                <a:solidFill>
                  <a:schemeClr val="dk2"/>
                </a:solidFill>
                <a:latin typeface="Calibri"/>
                <a:ea typeface="Calibri"/>
                <a:cs typeface="Calibri"/>
                <a:sym typeface="Calibri"/>
              </a:rPr>
              <a:t>For both equations to hold true, we must have that</a:t>
            </a:r>
            <a:endParaRPr sz="1600">
              <a:solidFill>
                <a:schemeClr val="dk2"/>
              </a:solidFill>
              <a:latin typeface="Calibri"/>
              <a:ea typeface="Calibri"/>
              <a:cs typeface="Calibri"/>
              <a:sym typeface="Calibri"/>
            </a:endParaRPr>
          </a:p>
        </p:txBody>
      </p:sp>
      <p:pic>
        <p:nvPicPr>
          <p:cNvPr descr="F_t \pm \Delta F" id="213" name="Google Shape;213;p31" title="MathEquation,#000000"/>
          <p:cNvPicPr preferRelativeResize="0"/>
          <p:nvPr/>
        </p:nvPicPr>
        <p:blipFill>
          <a:blip r:embed="rId4">
            <a:alphaModFix/>
          </a:blip>
          <a:stretch>
            <a:fillRect/>
          </a:stretch>
        </p:blipFill>
        <p:spPr>
          <a:xfrm>
            <a:off x="1072550" y="2185664"/>
            <a:ext cx="799476" cy="215850"/>
          </a:xfrm>
          <a:prstGeom prst="rect">
            <a:avLst/>
          </a:prstGeom>
          <a:noFill/>
          <a:ln>
            <a:noFill/>
          </a:ln>
        </p:spPr>
      </p:pic>
      <p:pic>
        <p:nvPicPr>
          <p:cNvPr descr="F_t \cdot v \ge (F_t - \Delta F)\cdot v , " id="214" name="Google Shape;214;p31" title="MathEquation,#000000"/>
          <p:cNvPicPr preferRelativeResize="0"/>
          <p:nvPr/>
        </p:nvPicPr>
        <p:blipFill>
          <a:blip r:embed="rId5">
            <a:alphaModFix/>
          </a:blip>
          <a:stretch>
            <a:fillRect/>
          </a:stretch>
        </p:blipFill>
        <p:spPr>
          <a:xfrm>
            <a:off x="2787525" y="1783925"/>
            <a:ext cx="2011882" cy="254000"/>
          </a:xfrm>
          <a:prstGeom prst="rect">
            <a:avLst/>
          </a:prstGeom>
          <a:noFill/>
          <a:ln>
            <a:noFill/>
          </a:ln>
        </p:spPr>
      </p:pic>
      <p:pic>
        <p:nvPicPr>
          <p:cNvPr descr="\Delta F \rightarrow 0" id="215" name="Google Shape;215;p31" title="MathEquation,#000000"/>
          <p:cNvPicPr preferRelativeResize="0"/>
          <p:nvPr/>
        </p:nvPicPr>
        <p:blipFill>
          <a:blip r:embed="rId6">
            <a:alphaModFix/>
          </a:blip>
          <a:stretch>
            <a:fillRect/>
          </a:stretch>
        </p:blipFill>
        <p:spPr>
          <a:xfrm>
            <a:off x="1600927" y="2688425"/>
            <a:ext cx="745174" cy="185375"/>
          </a:xfrm>
          <a:prstGeom prst="rect">
            <a:avLst/>
          </a:prstGeom>
          <a:noFill/>
          <a:ln>
            <a:noFill/>
          </a:ln>
        </p:spPr>
      </p:pic>
      <p:pic>
        <p:nvPicPr>
          <p:cNvPr descr="\Delta F \cdot v = 0 \Rightarrow v \perp \text{surface}" id="216" name="Google Shape;216;p31" title="MathEquation,#000000"/>
          <p:cNvPicPr preferRelativeResize="0"/>
          <p:nvPr/>
        </p:nvPicPr>
        <p:blipFill>
          <a:blip r:embed="rId7">
            <a:alphaModFix/>
          </a:blip>
          <a:stretch>
            <a:fillRect/>
          </a:stretch>
        </p:blipFill>
        <p:spPr>
          <a:xfrm>
            <a:off x="1822512" y="3843100"/>
            <a:ext cx="2257780" cy="254000"/>
          </a:xfrm>
          <a:prstGeom prst="rect">
            <a:avLst/>
          </a:prstGeom>
          <a:noFill/>
          <a:ln>
            <a:noFill/>
          </a:ln>
        </p:spPr>
      </p:pic>
      <p:pic>
        <p:nvPicPr>
          <p:cNvPr descr="\Delta F  \, \parallel  \, \text{surface}" id="217" name="Google Shape;217;p31" title="MathEquation,#000000"/>
          <p:cNvPicPr preferRelativeResize="0"/>
          <p:nvPr/>
        </p:nvPicPr>
        <p:blipFill>
          <a:blip r:embed="rId8">
            <a:alphaModFix/>
          </a:blip>
          <a:stretch>
            <a:fillRect/>
          </a:stretch>
        </p:blipFill>
        <p:spPr>
          <a:xfrm>
            <a:off x="3381975" y="2902100"/>
            <a:ext cx="996078" cy="254000"/>
          </a:xfrm>
          <a:prstGeom prst="rect">
            <a:avLst/>
          </a:prstGeom>
          <a:noFill/>
          <a:ln>
            <a:noFill/>
          </a:ln>
        </p:spPr>
      </p:pic>
      <p:grpSp>
        <p:nvGrpSpPr>
          <p:cNvPr id="218" name="Google Shape;218;p31"/>
          <p:cNvGrpSpPr/>
          <p:nvPr/>
        </p:nvGrpSpPr>
        <p:grpSpPr>
          <a:xfrm>
            <a:off x="5591100" y="836075"/>
            <a:ext cx="3273825" cy="2915050"/>
            <a:chOff x="5591100" y="863250"/>
            <a:chExt cx="3273825" cy="2915050"/>
          </a:xfrm>
        </p:grpSpPr>
        <p:pic>
          <p:nvPicPr>
            <p:cNvPr id="219" name="Google Shape;219;p31"/>
            <p:cNvPicPr preferRelativeResize="0"/>
            <p:nvPr/>
          </p:nvPicPr>
          <p:blipFill rotWithShape="1">
            <a:blip r:embed="rId9">
              <a:alphaModFix/>
            </a:blip>
            <a:srcRect b="0" l="5877" r="5868" t="0"/>
            <a:stretch/>
          </p:blipFill>
          <p:spPr>
            <a:xfrm>
              <a:off x="5591100" y="863250"/>
              <a:ext cx="3273825" cy="2851100"/>
            </a:xfrm>
            <a:prstGeom prst="rect">
              <a:avLst/>
            </a:prstGeom>
            <a:noFill/>
            <a:ln>
              <a:noFill/>
            </a:ln>
          </p:spPr>
        </p:pic>
        <p:sp>
          <p:nvSpPr>
            <p:cNvPr id="220" name="Google Shape;220;p31"/>
            <p:cNvSpPr/>
            <p:nvPr/>
          </p:nvSpPr>
          <p:spPr>
            <a:xfrm>
              <a:off x="6445300" y="3120100"/>
              <a:ext cx="672000" cy="65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 name="Google Shape;221;p31"/>
            <p:cNvCxnSpPr/>
            <p:nvPr/>
          </p:nvCxnSpPr>
          <p:spPr>
            <a:xfrm flipH="1" rot="10800000">
              <a:off x="6134000" y="2356125"/>
              <a:ext cx="1125000" cy="1365300"/>
            </a:xfrm>
            <a:prstGeom prst="straightConnector1">
              <a:avLst/>
            </a:prstGeom>
            <a:noFill/>
            <a:ln cap="flat" cmpd="sng" w="19050">
              <a:solidFill>
                <a:srgbClr val="FF0000"/>
              </a:solidFill>
              <a:prstDash val="solid"/>
              <a:round/>
              <a:headEnd len="med" w="med" type="none"/>
              <a:tailEnd len="med" w="med" type="triangle"/>
            </a:ln>
          </p:spPr>
        </p:cxnSp>
        <p:cxnSp>
          <p:nvCxnSpPr>
            <p:cNvPr id="222" name="Google Shape;222;p31"/>
            <p:cNvCxnSpPr/>
            <p:nvPr/>
          </p:nvCxnSpPr>
          <p:spPr>
            <a:xfrm flipH="1" rot="10800000">
              <a:off x="6155225" y="2080200"/>
              <a:ext cx="396300" cy="1620000"/>
            </a:xfrm>
            <a:prstGeom prst="straightConnector1">
              <a:avLst/>
            </a:prstGeom>
            <a:noFill/>
            <a:ln cap="flat" cmpd="sng" w="19050">
              <a:solidFill>
                <a:srgbClr val="FF0000"/>
              </a:solidFill>
              <a:prstDash val="solid"/>
              <a:round/>
              <a:headEnd len="med" w="med" type="none"/>
              <a:tailEnd len="med" w="med" type="triangle"/>
            </a:ln>
          </p:spPr>
        </p:cxnSp>
        <p:cxnSp>
          <p:nvCxnSpPr>
            <p:cNvPr id="223" name="Google Shape;223;p31"/>
            <p:cNvCxnSpPr/>
            <p:nvPr/>
          </p:nvCxnSpPr>
          <p:spPr>
            <a:xfrm>
              <a:off x="6884025" y="2129500"/>
              <a:ext cx="339600" cy="254100"/>
            </a:xfrm>
            <a:prstGeom prst="straightConnector1">
              <a:avLst/>
            </a:prstGeom>
            <a:noFill/>
            <a:ln cap="flat" cmpd="sng" w="19050">
              <a:solidFill>
                <a:srgbClr val="FF0000"/>
              </a:solidFill>
              <a:prstDash val="solid"/>
              <a:round/>
              <a:headEnd len="med" w="med" type="none"/>
              <a:tailEnd len="med" w="med" type="triangle"/>
            </a:ln>
          </p:spPr>
        </p:cxnSp>
        <p:cxnSp>
          <p:nvCxnSpPr>
            <p:cNvPr id="224" name="Google Shape;224;p31"/>
            <p:cNvCxnSpPr/>
            <p:nvPr/>
          </p:nvCxnSpPr>
          <p:spPr>
            <a:xfrm rot="10800000">
              <a:off x="6530300" y="2129575"/>
              <a:ext cx="353700" cy="24000"/>
            </a:xfrm>
            <a:prstGeom prst="straightConnector1">
              <a:avLst/>
            </a:prstGeom>
            <a:noFill/>
            <a:ln cap="flat" cmpd="sng" w="19050">
              <a:solidFill>
                <a:srgbClr val="FF0000"/>
              </a:solidFill>
              <a:prstDash val="solid"/>
              <a:round/>
              <a:headEnd len="med" w="med" type="none"/>
              <a:tailEnd len="med" w="med" type="triangle"/>
            </a:ln>
          </p:spPr>
        </p:cxnSp>
        <p:sp>
          <p:nvSpPr>
            <p:cNvPr id="225" name="Google Shape;225;p31"/>
            <p:cNvSpPr txBox="1"/>
            <p:nvPr/>
          </p:nvSpPr>
          <p:spPr>
            <a:xfrm>
              <a:off x="7145900" y="2494700"/>
              <a:ext cx="396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a:solidFill>
                  <a:srgbClr val="FF0000"/>
                </a:solidFill>
              </a:endParaRPr>
            </a:p>
          </p:txBody>
        </p:sp>
        <p:pic>
          <p:nvPicPr>
            <p:cNvPr descr="F_t + \Delta F" id="226" name="Google Shape;226;p31" title="MathEquation,#ff0000"/>
            <p:cNvPicPr preferRelativeResize="0"/>
            <p:nvPr/>
          </p:nvPicPr>
          <p:blipFill>
            <a:blip r:embed="rId10">
              <a:alphaModFix/>
            </a:blip>
            <a:stretch>
              <a:fillRect/>
            </a:stretch>
          </p:blipFill>
          <p:spPr>
            <a:xfrm>
              <a:off x="6488800" y="3353950"/>
              <a:ext cx="705556" cy="190500"/>
            </a:xfrm>
            <a:prstGeom prst="rect">
              <a:avLst/>
            </a:prstGeom>
            <a:noFill/>
            <a:ln>
              <a:noFill/>
            </a:ln>
          </p:spPr>
        </p:pic>
        <p:pic>
          <p:nvPicPr>
            <p:cNvPr descr="F_t - \Delta F" id="227" name="Google Shape;227;p31" title="MathEquation,#ff0000"/>
            <p:cNvPicPr preferRelativeResize="0"/>
            <p:nvPr/>
          </p:nvPicPr>
          <p:blipFill>
            <a:blip r:embed="rId11">
              <a:alphaModFix/>
            </a:blip>
            <a:stretch>
              <a:fillRect/>
            </a:stretch>
          </p:blipFill>
          <p:spPr>
            <a:xfrm>
              <a:off x="5591100" y="2685863"/>
              <a:ext cx="705556" cy="190500"/>
            </a:xfrm>
            <a:prstGeom prst="rect">
              <a:avLst/>
            </a:prstGeom>
            <a:noFill/>
            <a:ln>
              <a:noFill/>
            </a:ln>
          </p:spPr>
        </p:pic>
        <p:pic>
          <p:nvPicPr>
            <p:cNvPr descr="+\Delta F" id="228" name="Google Shape;228;p31" title="MathEquation,#ff0000"/>
            <p:cNvPicPr preferRelativeResize="0"/>
            <p:nvPr/>
          </p:nvPicPr>
          <p:blipFill>
            <a:blip r:embed="rId12">
              <a:alphaModFix/>
            </a:blip>
            <a:stretch>
              <a:fillRect/>
            </a:stretch>
          </p:blipFill>
          <p:spPr>
            <a:xfrm>
              <a:off x="6995688" y="2046325"/>
              <a:ext cx="464634" cy="190500"/>
            </a:xfrm>
            <a:prstGeom prst="rect">
              <a:avLst/>
            </a:prstGeom>
            <a:noFill/>
            <a:ln>
              <a:noFill/>
            </a:ln>
          </p:spPr>
        </p:pic>
        <p:pic>
          <p:nvPicPr>
            <p:cNvPr descr="-\Delta F" id="229" name="Google Shape;229;p31" title="MathEquation,#ff0000"/>
            <p:cNvPicPr preferRelativeResize="0"/>
            <p:nvPr/>
          </p:nvPicPr>
          <p:blipFill>
            <a:blip r:embed="rId13">
              <a:alphaModFix/>
            </a:blip>
            <a:stretch>
              <a:fillRect/>
            </a:stretch>
          </p:blipFill>
          <p:spPr>
            <a:xfrm>
              <a:off x="6360400" y="1889700"/>
              <a:ext cx="464634" cy="190500"/>
            </a:xfrm>
            <a:prstGeom prst="rect">
              <a:avLst/>
            </a:prstGeom>
            <a:noFill/>
            <a:ln>
              <a:noFill/>
            </a:ln>
          </p:spPr>
        </p:pic>
        <p:pic>
          <p:nvPicPr>
            <p:cNvPr descr="F_t" id="230" name="Google Shape;230;p31" title="MathEquation,#ff0000"/>
            <p:cNvPicPr preferRelativeResize="0"/>
            <p:nvPr/>
          </p:nvPicPr>
          <p:blipFill>
            <a:blip r:embed="rId14">
              <a:alphaModFix/>
            </a:blip>
            <a:stretch>
              <a:fillRect/>
            </a:stretch>
          </p:blipFill>
          <p:spPr>
            <a:xfrm>
              <a:off x="6657850" y="2509838"/>
              <a:ext cx="246902" cy="254000"/>
            </a:xfrm>
            <a:prstGeom prst="rect">
              <a:avLst/>
            </a:prstGeom>
            <a:noFill/>
            <a:ln>
              <a:noFill/>
            </a:ln>
          </p:spPr>
        </p:pic>
        <p:pic>
          <p:nvPicPr>
            <p:cNvPr descr="v" id="231" name="Google Shape;231;p31" title="MathEquation,#ffa825"/>
            <p:cNvPicPr preferRelativeResize="0"/>
            <p:nvPr/>
          </p:nvPicPr>
          <p:blipFill>
            <a:blip r:embed="rId15">
              <a:alphaModFix/>
            </a:blip>
            <a:stretch>
              <a:fillRect/>
            </a:stretch>
          </p:blipFill>
          <p:spPr>
            <a:xfrm>
              <a:off x="7059275" y="1647725"/>
              <a:ext cx="135070" cy="1853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subTitle"/>
          </p:nvPr>
        </p:nvSpPr>
        <p:spPr>
          <a:xfrm>
            <a:off x="1544550" y="2175450"/>
            <a:ext cx="6054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Francesco - Intro &amp; motivating examples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311700" y="111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Maximum Work Inequality</a:t>
            </a:r>
            <a:endParaRPr/>
          </a:p>
        </p:txBody>
      </p:sp>
      <p:sp>
        <p:nvSpPr>
          <p:cNvPr id="237" name="Google Shape;237;p32"/>
          <p:cNvSpPr txBox="1"/>
          <p:nvPr/>
        </p:nvSpPr>
        <p:spPr>
          <a:xfrm>
            <a:off x="311700" y="789425"/>
            <a:ext cx="5084100" cy="4171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Calibri"/>
              <a:buChar char="●"/>
            </a:pPr>
            <a:r>
              <a:rPr lang="en" sz="1600" u="sng">
                <a:solidFill>
                  <a:schemeClr val="dk2"/>
                </a:solidFill>
                <a:latin typeface="Calibri"/>
                <a:ea typeface="Calibri"/>
                <a:cs typeface="Calibri"/>
                <a:sym typeface="Calibri"/>
              </a:rPr>
              <a:t>Why does maximum-power inequality?</a:t>
            </a:r>
            <a:endParaRPr sz="1600" u="sng">
              <a:solidFill>
                <a:schemeClr val="dk2"/>
              </a:solidFill>
              <a:latin typeface="Calibri"/>
              <a:ea typeface="Calibri"/>
              <a:cs typeface="Calibri"/>
              <a:sym typeface="Calibri"/>
            </a:endParaRPr>
          </a:p>
          <a:p>
            <a:pPr indent="0" lvl="0" marL="457200" rtl="0" algn="l">
              <a:lnSpc>
                <a:spcPct val="115000"/>
              </a:lnSpc>
              <a:spcBef>
                <a:spcPts val="1600"/>
              </a:spcBef>
              <a:spcAft>
                <a:spcPts val="1600"/>
              </a:spcAft>
              <a:buNone/>
            </a:pPr>
            <a:r>
              <a:rPr lang="en" sz="1600">
                <a:solidFill>
                  <a:schemeClr val="dk2"/>
                </a:solidFill>
                <a:latin typeface="Calibri"/>
                <a:ea typeface="Calibri"/>
                <a:cs typeface="Calibri"/>
                <a:sym typeface="Calibri"/>
              </a:rPr>
              <a:t>This assumption, borrowed from plastic deformation theory, is reasonable if we look at friction as a local form of plastic micro-deformations. Other laws are in principle possible, research is still open. In fact,</a:t>
            </a:r>
            <a:br>
              <a:rPr lang="en" sz="1600">
                <a:solidFill>
                  <a:schemeClr val="dk2"/>
                </a:solidFill>
                <a:latin typeface="Calibri"/>
                <a:ea typeface="Calibri"/>
                <a:cs typeface="Calibri"/>
                <a:sym typeface="Calibri"/>
              </a:rPr>
            </a:br>
            <a:br>
              <a:rPr lang="en" sz="600">
                <a:solidFill>
                  <a:schemeClr val="dk2"/>
                </a:solidFill>
                <a:latin typeface="Calibri"/>
                <a:ea typeface="Calibri"/>
                <a:cs typeface="Calibri"/>
                <a:sym typeface="Calibri"/>
              </a:rPr>
            </a:br>
            <a:r>
              <a:rPr i="1" lang="en" sz="1600">
                <a:solidFill>
                  <a:schemeClr val="dk2"/>
                </a:solidFill>
                <a:latin typeface="Calibri"/>
                <a:ea typeface="Calibri"/>
                <a:cs typeface="Calibri"/>
                <a:sym typeface="Calibri"/>
              </a:rPr>
              <a:t>“ [...] The reader is cautioned against trying to relate it to common notions of minimum potential energy or positive entropy production.”</a:t>
            </a:r>
            <a:endParaRPr sz="1600">
              <a:solidFill>
                <a:schemeClr val="dk2"/>
              </a:solidFill>
              <a:latin typeface="Calibri"/>
              <a:ea typeface="Calibri"/>
              <a:cs typeface="Calibri"/>
              <a:sym typeface="Calibri"/>
            </a:endParaRPr>
          </a:p>
        </p:txBody>
      </p:sp>
      <p:grpSp>
        <p:nvGrpSpPr>
          <p:cNvPr id="238" name="Google Shape;238;p32"/>
          <p:cNvGrpSpPr/>
          <p:nvPr/>
        </p:nvGrpSpPr>
        <p:grpSpPr>
          <a:xfrm>
            <a:off x="5591100" y="836075"/>
            <a:ext cx="3273825" cy="2915050"/>
            <a:chOff x="5591100" y="863250"/>
            <a:chExt cx="3273825" cy="2915050"/>
          </a:xfrm>
        </p:grpSpPr>
        <p:pic>
          <p:nvPicPr>
            <p:cNvPr id="239" name="Google Shape;239;p32"/>
            <p:cNvPicPr preferRelativeResize="0"/>
            <p:nvPr/>
          </p:nvPicPr>
          <p:blipFill rotWithShape="1">
            <a:blip r:embed="rId3">
              <a:alphaModFix/>
            </a:blip>
            <a:srcRect b="0" l="5877" r="5868" t="0"/>
            <a:stretch/>
          </p:blipFill>
          <p:spPr>
            <a:xfrm>
              <a:off x="5591100" y="863250"/>
              <a:ext cx="3273825" cy="2851100"/>
            </a:xfrm>
            <a:prstGeom prst="rect">
              <a:avLst/>
            </a:prstGeom>
            <a:noFill/>
            <a:ln>
              <a:noFill/>
            </a:ln>
          </p:spPr>
        </p:pic>
        <p:sp>
          <p:nvSpPr>
            <p:cNvPr id="240" name="Google Shape;240;p32"/>
            <p:cNvSpPr/>
            <p:nvPr/>
          </p:nvSpPr>
          <p:spPr>
            <a:xfrm>
              <a:off x="6445300" y="3120100"/>
              <a:ext cx="672000" cy="65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32"/>
            <p:cNvCxnSpPr/>
            <p:nvPr/>
          </p:nvCxnSpPr>
          <p:spPr>
            <a:xfrm flipH="1" rot="10800000">
              <a:off x="6134000" y="2356125"/>
              <a:ext cx="1125000" cy="1365300"/>
            </a:xfrm>
            <a:prstGeom prst="straightConnector1">
              <a:avLst/>
            </a:prstGeom>
            <a:noFill/>
            <a:ln cap="flat" cmpd="sng" w="19050">
              <a:solidFill>
                <a:srgbClr val="FF0000"/>
              </a:solidFill>
              <a:prstDash val="solid"/>
              <a:round/>
              <a:headEnd len="med" w="med" type="none"/>
              <a:tailEnd len="med" w="med" type="triangle"/>
            </a:ln>
          </p:spPr>
        </p:cxnSp>
        <p:cxnSp>
          <p:nvCxnSpPr>
            <p:cNvPr id="242" name="Google Shape;242;p32"/>
            <p:cNvCxnSpPr/>
            <p:nvPr/>
          </p:nvCxnSpPr>
          <p:spPr>
            <a:xfrm flipH="1" rot="10800000">
              <a:off x="6155225" y="2080200"/>
              <a:ext cx="396300" cy="1620000"/>
            </a:xfrm>
            <a:prstGeom prst="straightConnector1">
              <a:avLst/>
            </a:prstGeom>
            <a:noFill/>
            <a:ln cap="flat" cmpd="sng" w="19050">
              <a:solidFill>
                <a:srgbClr val="FF0000"/>
              </a:solidFill>
              <a:prstDash val="solid"/>
              <a:round/>
              <a:headEnd len="med" w="med" type="none"/>
              <a:tailEnd len="med" w="med" type="triangle"/>
            </a:ln>
          </p:spPr>
        </p:cxnSp>
        <p:cxnSp>
          <p:nvCxnSpPr>
            <p:cNvPr id="243" name="Google Shape;243;p32"/>
            <p:cNvCxnSpPr/>
            <p:nvPr/>
          </p:nvCxnSpPr>
          <p:spPr>
            <a:xfrm>
              <a:off x="6884025" y="2129500"/>
              <a:ext cx="339600" cy="254100"/>
            </a:xfrm>
            <a:prstGeom prst="straightConnector1">
              <a:avLst/>
            </a:prstGeom>
            <a:noFill/>
            <a:ln cap="flat" cmpd="sng" w="19050">
              <a:solidFill>
                <a:srgbClr val="FF0000"/>
              </a:solidFill>
              <a:prstDash val="solid"/>
              <a:round/>
              <a:headEnd len="med" w="med" type="none"/>
              <a:tailEnd len="med" w="med" type="triangle"/>
            </a:ln>
          </p:spPr>
        </p:cxnSp>
        <p:cxnSp>
          <p:nvCxnSpPr>
            <p:cNvPr id="244" name="Google Shape;244;p32"/>
            <p:cNvCxnSpPr/>
            <p:nvPr/>
          </p:nvCxnSpPr>
          <p:spPr>
            <a:xfrm rot="10800000">
              <a:off x="6530300" y="2129575"/>
              <a:ext cx="353700" cy="24000"/>
            </a:xfrm>
            <a:prstGeom prst="straightConnector1">
              <a:avLst/>
            </a:prstGeom>
            <a:noFill/>
            <a:ln cap="flat" cmpd="sng" w="19050">
              <a:solidFill>
                <a:srgbClr val="FF0000"/>
              </a:solidFill>
              <a:prstDash val="solid"/>
              <a:round/>
              <a:headEnd len="med" w="med" type="none"/>
              <a:tailEnd len="med" w="med" type="triangle"/>
            </a:ln>
          </p:spPr>
        </p:cxnSp>
        <p:sp>
          <p:nvSpPr>
            <p:cNvPr id="245" name="Google Shape;245;p32"/>
            <p:cNvSpPr txBox="1"/>
            <p:nvPr/>
          </p:nvSpPr>
          <p:spPr>
            <a:xfrm>
              <a:off x="7145900" y="2494700"/>
              <a:ext cx="396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a:solidFill>
                  <a:srgbClr val="FF0000"/>
                </a:solidFill>
              </a:endParaRPr>
            </a:p>
          </p:txBody>
        </p:sp>
        <p:pic>
          <p:nvPicPr>
            <p:cNvPr descr="F_t + \Delta F" id="246" name="Google Shape;246;p32" title="MathEquation,#ff0000"/>
            <p:cNvPicPr preferRelativeResize="0"/>
            <p:nvPr/>
          </p:nvPicPr>
          <p:blipFill>
            <a:blip r:embed="rId4">
              <a:alphaModFix/>
            </a:blip>
            <a:stretch>
              <a:fillRect/>
            </a:stretch>
          </p:blipFill>
          <p:spPr>
            <a:xfrm>
              <a:off x="6488800" y="3353950"/>
              <a:ext cx="705556" cy="190500"/>
            </a:xfrm>
            <a:prstGeom prst="rect">
              <a:avLst/>
            </a:prstGeom>
            <a:noFill/>
            <a:ln>
              <a:noFill/>
            </a:ln>
          </p:spPr>
        </p:pic>
        <p:pic>
          <p:nvPicPr>
            <p:cNvPr descr="F_t - \Delta F" id="247" name="Google Shape;247;p32" title="MathEquation,#ff0000"/>
            <p:cNvPicPr preferRelativeResize="0"/>
            <p:nvPr/>
          </p:nvPicPr>
          <p:blipFill>
            <a:blip r:embed="rId5">
              <a:alphaModFix/>
            </a:blip>
            <a:stretch>
              <a:fillRect/>
            </a:stretch>
          </p:blipFill>
          <p:spPr>
            <a:xfrm>
              <a:off x="5591100" y="2685863"/>
              <a:ext cx="705556" cy="190500"/>
            </a:xfrm>
            <a:prstGeom prst="rect">
              <a:avLst/>
            </a:prstGeom>
            <a:noFill/>
            <a:ln>
              <a:noFill/>
            </a:ln>
          </p:spPr>
        </p:pic>
        <p:pic>
          <p:nvPicPr>
            <p:cNvPr descr="+\Delta F" id="248" name="Google Shape;248;p32" title="MathEquation,#ff0000"/>
            <p:cNvPicPr preferRelativeResize="0"/>
            <p:nvPr/>
          </p:nvPicPr>
          <p:blipFill>
            <a:blip r:embed="rId6">
              <a:alphaModFix/>
            </a:blip>
            <a:stretch>
              <a:fillRect/>
            </a:stretch>
          </p:blipFill>
          <p:spPr>
            <a:xfrm>
              <a:off x="6995688" y="2046325"/>
              <a:ext cx="464634" cy="190500"/>
            </a:xfrm>
            <a:prstGeom prst="rect">
              <a:avLst/>
            </a:prstGeom>
            <a:noFill/>
            <a:ln>
              <a:noFill/>
            </a:ln>
          </p:spPr>
        </p:pic>
        <p:pic>
          <p:nvPicPr>
            <p:cNvPr descr="-\Delta F" id="249" name="Google Shape;249;p32" title="MathEquation,#ff0000"/>
            <p:cNvPicPr preferRelativeResize="0"/>
            <p:nvPr/>
          </p:nvPicPr>
          <p:blipFill>
            <a:blip r:embed="rId7">
              <a:alphaModFix/>
            </a:blip>
            <a:stretch>
              <a:fillRect/>
            </a:stretch>
          </p:blipFill>
          <p:spPr>
            <a:xfrm>
              <a:off x="6360400" y="1889700"/>
              <a:ext cx="464634" cy="190500"/>
            </a:xfrm>
            <a:prstGeom prst="rect">
              <a:avLst/>
            </a:prstGeom>
            <a:noFill/>
            <a:ln>
              <a:noFill/>
            </a:ln>
          </p:spPr>
        </p:pic>
        <p:pic>
          <p:nvPicPr>
            <p:cNvPr descr="F_t" id="250" name="Google Shape;250;p32" title="MathEquation,#ff0000"/>
            <p:cNvPicPr preferRelativeResize="0"/>
            <p:nvPr/>
          </p:nvPicPr>
          <p:blipFill>
            <a:blip r:embed="rId8">
              <a:alphaModFix/>
            </a:blip>
            <a:stretch>
              <a:fillRect/>
            </a:stretch>
          </p:blipFill>
          <p:spPr>
            <a:xfrm>
              <a:off x="6657850" y="2509838"/>
              <a:ext cx="246902" cy="254000"/>
            </a:xfrm>
            <a:prstGeom prst="rect">
              <a:avLst/>
            </a:prstGeom>
            <a:noFill/>
            <a:ln>
              <a:noFill/>
            </a:ln>
          </p:spPr>
        </p:pic>
        <p:pic>
          <p:nvPicPr>
            <p:cNvPr descr="v" id="251" name="Google Shape;251;p32" title="MathEquation,#ffa825"/>
            <p:cNvPicPr preferRelativeResize="0"/>
            <p:nvPr/>
          </p:nvPicPr>
          <p:blipFill>
            <a:blip r:embed="rId9">
              <a:alphaModFix/>
            </a:blip>
            <a:stretch>
              <a:fillRect/>
            </a:stretch>
          </p:blipFill>
          <p:spPr>
            <a:xfrm>
              <a:off x="7059275" y="1647725"/>
              <a:ext cx="135070" cy="185375"/>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Load-Motion Inequality</a:t>
            </a:r>
            <a:endParaRPr/>
          </a:p>
        </p:txBody>
      </p:sp>
      <p:sp>
        <p:nvSpPr>
          <p:cNvPr id="257" name="Google Shape;257;p33"/>
          <p:cNvSpPr txBox="1"/>
          <p:nvPr>
            <p:ph idx="1" type="body"/>
          </p:nvPr>
        </p:nvSpPr>
        <p:spPr>
          <a:xfrm>
            <a:off x="311700" y="1203888"/>
            <a:ext cx="8520600" cy="11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How does the maximum-power inequality relate to the net frictional force and velocity of a sliding </a:t>
            </a:r>
            <a:r>
              <a:rPr lang="en" sz="1600"/>
              <a:t>rigid body?</a:t>
            </a:r>
            <a:endParaRPr sz="1600"/>
          </a:p>
          <a:p>
            <a:pPr indent="0" lvl="0" marL="0" rtl="0" algn="l">
              <a:spcBef>
                <a:spcPts val="1600"/>
              </a:spcBef>
              <a:spcAft>
                <a:spcPts val="0"/>
              </a:spcAft>
              <a:buNone/>
            </a:pPr>
            <a:r>
              <a:rPr lang="en" sz="1600"/>
              <a:t>Let us assume that the rigid body is supported by N contact points. Equilibrium imposes that:</a:t>
            </a:r>
            <a:endParaRPr sz="1600"/>
          </a:p>
          <a:p>
            <a:pPr indent="0" lvl="0" marL="0" rtl="0" algn="l">
              <a:spcBef>
                <a:spcPts val="1600"/>
              </a:spcBef>
              <a:spcAft>
                <a:spcPts val="1600"/>
              </a:spcAft>
              <a:buNone/>
            </a:pPr>
            <a:r>
              <a:t/>
            </a:r>
            <a:endParaRPr sz="1600"/>
          </a:p>
        </p:txBody>
      </p:sp>
      <p:sp>
        <p:nvSpPr>
          <p:cNvPr id="258" name="Google Shape;258;p33"/>
          <p:cNvSpPr txBox="1"/>
          <p:nvPr/>
        </p:nvSpPr>
        <p:spPr>
          <a:xfrm>
            <a:off x="551825" y="191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descr="\textbf{P} = [F_\text{xnet}, F_\text{ynet}, M_\text{net}] = [ \sum^N_{i} f^i_{x} \,, \sum^N_i f^i_y \, , \sum_i^N (f^i_x r_y - f^i_y r_x) ]\,," id="259" name="Google Shape;259;p33" title="MathEquation,#000000"/>
          <p:cNvPicPr preferRelativeResize="0"/>
          <p:nvPr/>
        </p:nvPicPr>
        <p:blipFill>
          <a:blip r:embed="rId3">
            <a:alphaModFix/>
          </a:blip>
          <a:stretch>
            <a:fillRect/>
          </a:stretch>
        </p:blipFill>
        <p:spPr>
          <a:xfrm>
            <a:off x="1846475" y="2571750"/>
            <a:ext cx="5521740" cy="317500"/>
          </a:xfrm>
          <a:prstGeom prst="rect">
            <a:avLst/>
          </a:prstGeom>
          <a:noFill/>
          <a:ln>
            <a:noFill/>
          </a:ln>
        </p:spPr>
      </p:pic>
      <p:sp>
        <p:nvSpPr>
          <p:cNvPr id="260" name="Google Shape;260;p33"/>
          <p:cNvSpPr txBox="1"/>
          <p:nvPr>
            <p:ph idx="1" type="body"/>
          </p:nvPr>
        </p:nvSpPr>
        <p:spPr>
          <a:xfrm>
            <a:off x="347050" y="3225400"/>
            <a:ext cx="8520600" cy="88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Let’s compute the external power for an arbitrary virtual twist </a:t>
            </a:r>
            <a:r>
              <a:rPr b="1" i="1" lang="en" sz="1600"/>
              <a:t>Q </a:t>
            </a:r>
            <a:r>
              <a:rPr b="1" lang="en" sz="1600"/>
              <a:t>= [V</a:t>
            </a:r>
            <a:r>
              <a:rPr b="1" baseline="-25000" lang="en" sz="1600"/>
              <a:t>x</a:t>
            </a:r>
            <a:r>
              <a:rPr b="1" lang="en" sz="1600"/>
              <a:t>, V</a:t>
            </a:r>
            <a:r>
              <a:rPr b="1" baseline="-25000" lang="en" sz="1600"/>
              <a:t>y </a:t>
            </a:r>
            <a:r>
              <a:rPr b="1" lang="en" sz="1600"/>
              <a:t>, ω]</a:t>
            </a:r>
            <a:r>
              <a:rPr lang="en" sz="1600"/>
              <a:t>:</a:t>
            </a:r>
            <a:endParaRPr sz="1600"/>
          </a:p>
        </p:txBody>
      </p:sp>
      <p:pic>
        <p:nvPicPr>
          <p:cNvPr descr="\textbf{P}\cdot \textbf{Q}  = [ \sum^N_{i} f^i_{x} V_x \,+  \sum^N_i f^i_y V_y \, + \, \sum_i^N (f^i_x r_y - f^i_y r_x) \omega ]\,," id="261" name="Google Shape;261;p33" title="MathEquation,#000000"/>
          <p:cNvPicPr preferRelativeResize="0"/>
          <p:nvPr/>
        </p:nvPicPr>
        <p:blipFill>
          <a:blip r:embed="rId4">
            <a:alphaModFix/>
          </a:blip>
          <a:stretch>
            <a:fillRect/>
          </a:stretch>
        </p:blipFill>
        <p:spPr>
          <a:xfrm>
            <a:off x="1869875" y="3962975"/>
            <a:ext cx="5404256" cy="31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Load-Motion Inequality</a:t>
            </a:r>
            <a:endParaRPr/>
          </a:p>
        </p:txBody>
      </p:sp>
      <p:sp>
        <p:nvSpPr>
          <p:cNvPr id="267" name="Google Shape;267;p34"/>
          <p:cNvSpPr txBox="1"/>
          <p:nvPr/>
        </p:nvSpPr>
        <p:spPr>
          <a:xfrm>
            <a:off x="311700" y="1351575"/>
            <a:ext cx="85206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600">
                <a:solidFill>
                  <a:schemeClr val="dk2"/>
                </a:solidFill>
              </a:rPr>
              <a:t>For small rigid motions,</a:t>
            </a:r>
            <a:r>
              <a:rPr b="1" lang="en" sz="1600">
                <a:solidFill>
                  <a:schemeClr val="dk2"/>
                </a:solidFill>
              </a:rPr>
              <a:t> </a:t>
            </a:r>
            <a:r>
              <a:rPr b="1" lang="en" sz="1600">
                <a:solidFill>
                  <a:schemeClr val="dk2"/>
                </a:solidFill>
              </a:rPr>
              <a:t>[V</a:t>
            </a:r>
            <a:r>
              <a:rPr b="1" baseline="-25000" lang="en" sz="1600">
                <a:solidFill>
                  <a:schemeClr val="dk2"/>
                </a:solidFill>
              </a:rPr>
              <a:t>x</a:t>
            </a:r>
            <a:r>
              <a:rPr b="1" lang="en" sz="1600">
                <a:solidFill>
                  <a:schemeClr val="dk2"/>
                </a:solidFill>
              </a:rPr>
              <a:t>, V</a:t>
            </a:r>
            <a:r>
              <a:rPr b="1" baseline="-25000" lang="en" sz="1600">
                <a:solidFill>
                  <a:schemeClr val="dk2"/>
                </a:solidFill>
              </a:rPr>
              <a:t>y </a:t>
            </a:r>
            <a:r>
              <a:rPr b="1" lang="en" sz="1600">
                <a:solidFill>
                  <a:schemeClr val="dk2"/>
                </a:solidFill>
              </a:rPr>
              <a:t>]</a:t>
            </a:r>
            <a:r>
              <a:rPr lang="en" sz="1600">
                <a:solidFill>
                  <a:schemeClr val="dk2"/>
                </a:solidFill>
              </a:rPr>
              <a:t> can be expressed as </a:t>
            </a:r>
            <a:r>
              <a:rPr b="1" lang="en" sz="1600">
                <a:solidFill>
                  <a:schemeClr val="dk2"/>
                </a:solidFill>
              </a:rPr>
              <a:t>V</a:t>
            </a:r>
            <a:r>
              <a:rPr lang="en" sz="1600">
                <a:solidFill>
                  <a:schemeClr val="dk2"/>
                </a:solidFill>
              </a:rPr>
              <a:t> = </a:t>
            </a:r>
            <a:r>
              <a:rPr b="1" lang="en" sz="1600">
                <a:solidFill>
                  <a:schemeClr val="dk2"/>
                </a:solidFill>
              </a:rPr>
              <a:t>v</a:t>
            </a:r>
            <a:r>
              <a:rPr baseline="-25000" lang="en" sz="1600">
                <a:solidFill>
                  <a:schemeClr val="dk2"/>
                </a:solidFill>
              </a:rPr>
              <a:t>i</a:t>
            </a:r>
            <a:r>
              <a:rPr lang="en" sz="1600">
                <a:solidFill>
                  <a:schemeClr val="dk2"/>
                </a:solidFill>
              </a:rPr>
              <a:t> - </a:t>
            </a:r>
            <a:r>
              <a:rPr b="1" lang="en" sz="1600">
                <a:solidFill>
                  <a:schemeClr val="dk2"/>
                </a:solidFill>
              </a:rPr>
              <a:t>ω</a:t>
            </a:r>
            <a:r>
              <a:rPr lang="en" sz="1600">
                <a:solidFill>
                  <a:schemeClr val="dk2"/>
                </a:solidFill>
              </a:rPr>
              <a:t> </a:t>
            </a:r>
            <a:r>
              <a:rPr b="1" lang="en" sz="1600">
                <a:solidFill>
                  <a:schemeClr val="dk2"/>
                </a:solidFill>
              </a:rPr>
              <a:t>r</a:t>
            </a:r>
            <a:r>
              <a:rPr baseline="-25000" lang="en" sz="1600">
                <a:solidFill>
                  <a:schemeClr val="dk2"/>
                </a:solidFill>
              </a:rPr>
              <a:t>i </a:t>
            </a:r>
            <a:r>
              <a:rPr lang="en" sz="1600">
                <a:solidFill>
                  <a:schemeClr val="dk2"/>
                </a:solidFill>
              </a:rPr>
              <a:t>with respect to the single contact points, so that</a:t>
            </a:r>
            <a:endParaRPr baseline="-25000" sz="1600">
              <a:solidFill>
                <a:schemeClr val="dk2"/>
              </a:solidFill>
            </a:endParaRPr>
          </a:p>
        </p:txBody>
      </p:sp>
      <p:sp>
        <p:nvSpPr>
          <p:cNvPr id="268" name="Google Shape;268;p34"/>
          <p:cNvSpPr txBox="1"/>
          <p:nvPr/>
        </p:nvSpPr>
        <p:spPr>
          <a:xfrm>
            <a:off x="551825" y="1910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descr="\textbf{P}\cdot \textbf{Q}  = [ \sum^N_{i} f^i_{x} v^i_x \,+  \sum^N_i f^i_y v^i_y \, &#10;-\sum_i^N (f^i_x r_y - f^i_y r_x) \omega +  \sum_i^N (f^i_x r_y - f^i_y r_x) \omega ]\,," id="269" name="Google Shape;269;p34" title="MathEquation,#000000"/>
          <p:cNvPicPr preferRelativeResize="0"/>
          <p:nvPr/>
        </p:nvPicPr>
        <p:blipFill>
          <a:blip r:embed="rId3">
            <a:alphaModFix/>
          </a:blip>
          <a:stretch>
            <a:fillRect/>
          </a:stretch>
        </p:blipFill>
        <p:spPr>
          <a:xfrm>
            <a:off x="836700" y="1933850"/>
            <a:ext cx="7470588" cy="317500"/>
          </a:xfrm>
          <a:prstGeom prst="rect">
            <a:avLst/>
          </a:prstGeom>
          <a:noFill/>
          <a:ln>
            <a:noFill/>
          </a:ln>
        </p:spPr>
      </p:pic>
      <p:cxnSp>
        <p:nvCxnSpPr>
          <p:cNvPr id="270" name="Google Shape;270;p34"/>
          <p:cNvCxnSpPr/>
          <p:nvPr/>
        </p:nvCxnSpPr>
        <p:spPr>
          <a:xfrm flipH="1" rot="10800000">
            <a:off x="4131775" y="2050150"/>
            <a:ext cx="1782900" cy="84900"/>
          </a:xfrm>
          <a:prstGeom prst="straightConnector1">
            <a:avLst/>
          </a:prstGeom>
          <a:noFill/>
          <a:ln cap="flat" cmpd="sng" w="28575">
            <a:solidFill>
              <a:srgbClr val="FF0000"/>
            </a:solidFill>
            <a:prstDash val="solid"/>
            <a:round/>
            <a:headEnd len="med" w="med" type="none"/>
            <a:tailEnd len="med" w="med" type="none"/>
          </a:ln>
        </p:spPr>
      </p:cxnSp>
      <p:cxnSp>
        <p:nvCxnSpPr>
          <p:cNvPr id="271" name="Google Shape;271;p34"/>
          <p:cNvCxnSpPr/>
          <p:nvPr/>
        </p:nvCxnSpPr>
        <p:spPr>
          <a:xfrm flipH="1" rot="10800000">
            <a:off x="6339175" y="2060800"/>
            <a:ext cx="1804200" cy="63600"/>
          </a:xfrm>
          <a:prstGeom prst="straightConnector1">
            <a:avLst/>
          </a:prstGeom>
          <a:noFill/>
          <a:ln cap="flat" cmpd="sng" w="28575">
            <a:solidFill>
              <a:srgbClr val="FF0000"/>
            </a:solidFill>
            <a:prstDash val="solid"/>
            <a:round/>
            <a:headEnd len="med" w="med" type="none"/>
            <a:tailEnd len="med" w="med" type="none"/>
          </a:ln>
        </p:spPr>
      </p:cxnSp>
      <p:sp>
        <p:nvSpPr>
          <p:cNvPr id="272" name="Google Shape;272;p34"/>
          <p:cNvSpPr txBox="1"/>
          <p:nvPr/>
        </p:nvSpPr>
        <p:spPr>
          <a:xfrm>
            <a:off x="311700" y="2459075"/>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600">
                <a:solidFill>
                  <a:schemeClr val="dk2"/>
                </a:solidFill>
              </a:rPr>
              <a:t>Therefore we have</a:t>
            </a:r>
            <a:endParaRPr baseline="-25000" sz="1600">
              <a:solidFill>
                <a:schemeClr val="dk2"/>
              </a:solidFill>
            </a:endParaRPr>
          </a:p>
        </p:txBody>
      </p:sp>
      <p:pic>
        <p:nvPicPr>
          <p:cNvPr descr="\textbf{P}\cdot \textbf{Q}  =  \sum^N_{i} f^i \cdot v^i \," id="273" name="Google Shape;273;p34" title="MathEquation,#000000"/>
          <p:cNvPicPr preferRelativeResize="0"/>
          <p:nvPr/>
        </p:nvPicPr>
        <p:blipFill>
          <a:blip r:embed="rId4">
            <a:alphaModFix/>
          </a:blip>
          <a:stretch>
            <a:fillRect/>
          </a:stretch>
        </p:blipFill>
        <p:spPr>
          <a:xfrm>
            <a:off x="3452575" y="2890175"/>
            <a:ext cx="1840580" cy="317500"/>
          </a:xfrm>
          <a:prstGeom prst="rect">
            <a:avLst/>
          </a:prstGeom>
          <a:noFill/>
          <a:ln>
            <a:noFill/>
          </a:ln>
        </p:spPr>
      </p:pic>
      <p:sp>
        <p:nvSpPr>
          <p:cNvPr id="274" name="Google Shape;274;p34"/>
          <p:cNvSpPr txBox="1"/>
          <p:nvPr/>
        </p:nvSpPr>
        <p:spPr>
          <a:xfrm>
            <a:off x="311700" y="3276525"/>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600">
                <a:solidFill>
                  <a:schemeClr val="dk2"/>
                </a:solidFill>
              </a:rPr>
              <a:t>If we compute the same power for a generic P* on the limit surface (not curve!), we get</a:t>
            </a:r>
            <a:endParaRPr baseline="-25000" sz="1600">
              <a:solidFill>
                <a:schemeClr val="dk2"/>
              </a:solidFill>
            </a:endParaRPr>
          </a:p>
        </p:txBody>
      </p:sp>
      <p:pic>
        <p:nvPicPr>
          <p:cNvPr descr="(\textbf{P} -  \textbf{P}^*) \cdot \textbf{Q}  =  \sum^N_{i} (f^i -f^{i*}) \cdot v^i \, \ge 0" id="275" name="Google Shape;275;p34" title="MathEquation,#000000"/>
          <p:cNvPicPr preferRelativeResize="0"/>
          <p:nvPr/>
        </p:nvPicPr>
        <p:blipFill>
          <a:blip r:embed="rId5">
            <a:alphaModFix/>
          </a:blip>
          <a:stretch>
            <a:fillRect/>
          </a:stretch>
        </p:blipFill>
        <p:spPr>
          <a:xfrm>
            <a:off x="2731425" y="3776475"/>
            <a:ext cx="3681160" cy="317500"/>
          </a:xfrm>
          <a:prstGeom prst="rect">
            <a:avLst/>
          </a:prstGeom>
          <a:noFill/>
          <a:ln>
            <a:noFill/>
          </a:ln>
        </p:spPr>
      </p:pic>
      <p:sp>
        <p:nvSpPr>
          <p:cNvPr id="276" name="Google Shape;276;p34"/>
          <p:cNvSpPr txBox="1"/>
          <p:nvPr/>
        </p:nvSpPr>
        <p:spPr>
          <a:xfrm>
            <a:off x="311700" y="4235475"/>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600">
                <a:solidFill>
                  <a:schemeClr val="dk2"/>
                </a:solidFill>
              </a:rPr>
              <a:t>Which shows that also the body net frictional load and twist maximize frictional power</a:t>
            </a:r>
            <a:endParaRPr baseline="-25000" sz="16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1138825" y="2075875"/>
            <a:ext cx="69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Anna</a:t>
            </a:r>
            <a:r>
              <a:rPr lang="en" sz="2400"/>
              <a:t> - Howe, Cutkosky // Soo Hong, Cutkosky</a:t>
            </a:r>
            <a:endParaRPr sz="2400">
              <a:solidFill>
                <a:schemeClr val="dk2"/>
              </a:solidFill>
            </a:endParaRPr>
          </a:p>
          <a:p>
            <a:pPr indent="0" lvl="0" marL="0" rtl="0" algn="l">
              <a:spcBef>
                <a:spcPts val="0"/>
              </a:spcBef>
              <a:spcAft>
                <a:spcPts val="0"/>
              </a:spcAft>
              <a:buNone/>
            </a:pPr>
            <a:r>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a:t>
            </a:r>
            <a:endParaRPr/>
          </a:p>
        </p:txBody>
      </p:sp>
      <p:sp>
        <p:nvSpPr>
          <p:cNvPr id="287" name="Google Shape;287;p36"/>
          <p:cNvSpPr txBox="1"/>
          <p:nvPr>
            <p:ph idx="1" type="body"/>
          </p:nvPr>
        </p:nvSpPr>
        <p:spPr>
          <a:xfrm>
            <a:off x="311700" y="1152475"/>
            <a:ext cx="823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geometric way to build the Limit Surface (Lee/Howe/Cutkosky):</a:t>
            </a:r>
            <a:endParaRPr/>
          </a:p>
          <a:p>
            <a:pPr indent="-342900" lvl="0" marL="457200" rtl="0" algn="l">
              <a:spcBef>
                <a:spcPts val="1600"/>
              </a:spcBef>
              <a:spcAft>
                <a:spcPts val="0"/>
              </a:spcAft>
              <a:buSzPts val="1800"/>
              <a:buChar char="●"/>
            </a:pPr>
            <a:r>
              <a:rPr lang="en"/>
              <a:t>Think about a point sliding on the plane. Its friction is antiparallel to its velocity (if </a:t>
            </a:r>
            <a:r>
              <a:rPr lang="en"/>
              <a:t>friction</a:t>
            </a:r>
            <a:r>
              <a:rPr lang="en"/>
              <a:t> is isotropic)</a:t>
            </a:r>
            <a:endParaRPr/>
          </a:p>
          <a:p>
            <a:pPr indent="-342900" lvl="0" marL="457200" rtl="0" algn="l">
              <a:spcBef>
                <a:spcPts val="0"/>
              </a:spcBef>
              <a:spcAft>
                <a:spcPts val="0"/>
              </a:spcAft>
              <a:buSzPts val="1800"/>
              <a:buChar char="●"/>
            </a:pPr>
            <a:r>
              <a:rPr lang="en"/>
              <a:t>If the point is part of a rigid body, the body is instantaneously rotating about some CoR (center of rotation) in the plane.</a:t>
            </a:r>
            <a:endParaRPr/>
          </a:p>
          <a:p>
            <a:pPr indent="-342900" lvl="0" marL="457200" rtl="0" algn="l">
              <a:spcBef>
                <a:spcPts val="0"/>
              </a:spcBef>
              <a:spcAft>
                <a:spcPts val="0"/>
              </a:spcAft>
              <a:buSzPts val="1800"/>
              <a:buChar char="●"/>
            </a:pPr>
            <a:r>
              <a:rPr lang="en"/>
              <a:t>We can plot the corresponding wrench </a:t>
            </a:r>
            <a:r>
              <a:rPr b="1" i="1" lang="en"/>
              <a:t>w</a:t>
            </a:r>
            <a:r>
              <a:rPr lang="en"/>
              <a:t> = [fx, fy, mz] for that point about the origin.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311700" y="11747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can we build a Limit Surface ?</a:t>
            </a:r>
            <a:endParaRPr/>
          </a:p>
        </p:txBody>
      </p:sp>
      <p:pic>
        <p:nvPicPr>
          <p:cNvPr id="293" name="Google Shape;293;p37"/>
          <p:cNvPicPr preferRelativeResize="0"/>
          <p:nvPr/>
        </p:nvPicPr>
        <p:blipFill>
          <a:blip r:embed="rId3">
            <a:alphaModFix/>
          </a:blip>
          <a:stretch>
            <a:fillRect/>
          </a:stretch>
        </p:blipFill>
        <p:spPr>
          <a:xfrm>
            <a:off x="3068525" y="1931175"/>
            <a:ext cx="2802052" cy="2949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Assumptions: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a:t>Consider a single </a:t>
            </a:r>
            <a:r>
              <a:rPr lang="en"/>
              <a:t>point sliding on the plane, in isotropic friction condition.</a:t>
            </a:r>
            <a:endParaRPr/>
          </a:p>
          <a:p>
            <a:pPr indent="0" lvl="0" marL="457200" rtl="0" algn="l">
              <a:spcBef>
                <a:spcPts val="1600"/>
              </a:spcBef>
              <a:spcAft>
                <a:spcPts val="0"/>
              </a:spcAft>
              <a:buNone/>
            </a:pPr>
            <a:r>
              <a:rPr lang="en"/>
              <a:t>Assume that the point belongs to a rigid body.</a:t>
            </a:r>
            <a:endParaRPr/>
          </a:p>
          <a:p>
            <a:pPr indent="0" lvl="0" marL="457200" rtl="0" algn="l">
              <a:spcBef>
                <a:spcPts val="1600"/>
              </a:spcBef>
              <a:spcAft>
                <a:spcPts val="0"/>
              </a:spcAft>
              <a:buNone/>
            </a:pPr>
            <a:r>
              <a:rPr lang="en"/>
              <a:t>Assume you can measure the applied force.</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a:t>What can we tell about the friction… ?</a:t>
            </a:r>
            <a:endParaRPr/>
          </a:p>
          <a:p>
            <a:pPr indent="0" lvl="0" marL="0" rtl="0" algn="l">
              <a:spcBef>
                <a:spcPts val="1600"/>
              </a:spcBef>
              <a:spcAft>
                <a:spcPts val="1600"/>
              </a:spcAft>
              <a:buNone/>
            </a:pPr>
            <a:r>
              <a:t/>
            </a:r>
            <a:endParaRPr/>
          </a:p>
        </p:txBody>
      </p:sp>
      <p:sp>
        <p:nvSpPr>
          <p:cNvPr id="299" name="Google Shape;29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Geometric Method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9"/>
          <p:cNvPicPr preferRelativeResize="0"/>
          <p:nvPr/>
        </p:nvPicPr>
        <p:blipFill>
          <a:blip r:embed="rId3">
            <a:alphaModFix/>
          </a:blip>
          <a:stretch>
            <a:fillRect/>
          </a:stretch>
        </p:blipFill>
        <p:spPr>
          <a:xfrm>
            <a:off x="152400" y="152400"/>
            <a:ext cx="8801028" cy="4838701"/>
          </a:xfrm>
          <a:prstGeom prst="rect">
            <a:avLst/>
          </a:prstGeom>
          <a:noFill/>
          <a:ln>
            <a:noFill/>
          </a:ln>
        </p:spPr>
      </p:pic>
      <p:sp>
        <p:nvSpPr>
          <p:cNvPr id="305" name="Google Shape;305;p39"/>
          <p:cNvSpPr/>
          <p:nvPr/>
        </p:nvSpPr>
        <p:spPr>
          <a:xfrm>
            <a:off x="5731675" y="87600"/>
            <a:ext cx="2628000" cy="2728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pic>
        <p:nvPicPr>
          <p:cNvPr id="310" name="Google Shape;310;p40"/>
          <p:cNvPicPr preferRelativeResize="0"/>
          <p:nvPr/>
        </p:nvPicPr>
        <p:blipFill>
          <a:blip r:embed="rId3">
            <a:alphaModFix/>
          </a:blip>
          <a:stretch>
            <a:fillRect/>
          </a:stretch>
        </p:blipFill>
        <p:spPr>
          <a:xfrm>
            <a:off x="4396811" y="0"/>
            <a:ext cx="4694415" cy="5143499"/>
          </a:xfrm>
          <a:prstGeom prst="rect">
            <a:avLst/>
          </a:prstGeom>
          <a:noFill/>
          <a:ln>
            <a:noFill/>
          </a:ln>
        </p:spPr>
      </p:pic>
      <p:sp>
        <p:nvSpPr>
          <p:cNvPr id="311" name="Google Shape;311;p40"/>
          <p:cNvSpPr txBox="1"/>
          <p:nvPr>
            <p:ph type="title"/>
          </p:nvPr>
        </p:nvSpPr>
        <p:spPr>
          <a:xfrm>
            <a:off x="311700" y="94000"/>
            <a:ext cx="358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Limit Surface for 1 point</a:t>
            </a:r>
            <a:br>
              <a:rPr lang="en" sz="2400"/>
            </a:br>
            <a:r>
              <a:rPr lang="en" sz="2400"/>
              <a:t>on a rigid body </a:t>
            </a:r>
            <a:endParaRPr sz="2400"/>
          </a:p>
        </p:txBody>
      </p:sp>
      <p:sp>
        <p:nvSpPr>
          <p:cNvPr id="312" name="Google Shape;312;p40"/>
          <p:cNvSpPr txBox="1"/>
          <p:nvPr>
            <p:ph idx="1" type="body"/>
          </p:nvPr>
        </p:nvSpPr>
        <p:spPr>
          <a:xfrm>
            <a:off x="311700" y="1025000"/>
            <a:ext cx="4260300" cy="3272400"/>
          </a:xfrm>
          <a:prstGeom prst="rect">
            <a:avLst/>
          </a:prstGeom>
        </p:spPr>
        <p:txBody>
          <a:bodyPr anchorCtr="0" anchor="t" bIns="91425" lIns="91425" spcFirstLastPara="1" rIns="91425" wrap="square" tIns="91425">
            <a:noAutofit/>
          </a:bodyPr>
          <a:lstStyle/>
          <a:p>
            <a:pPr indent="-228600" lvl="0" marL="114300" rtl="0" algn="l">
              <a:spcBef>
                <a:spcPts val="0"/>
              </a:spcBef>
              <a:spcAft>
                <a:spcPts val="0"/>
              </a:spcAft>
              <a:buSzPts val="1800"/>
              <a:buChar char="●"/>
            </a:pPr>
            <a:r>
              <a:rPr lang="en"/>
              <a:t>A point in a body sliding on the plane is instantaneously rotating about some CoR.</a:t>
            </a:r>
            <a:endParaRPr/>
          </a:p>
          <a:p>
            <a:pPr indent="-228600" lvl="0" marL="114300" rtl="0" algn="l">
              <a:spcBef>
                <a:spcPts val="0"/>
              </a:spcBef>
              <a:spcAft>
                <a:spcPts val="0"/>
              </a:spcAft>
              <a:buSzPts val="1800"/>
              <a:buChar char="●"/>
            </a:pPr>
            <a:r>
              <a:rPr lang="en"/>
              <a:t>Its friction force is </a:t>
            </a:r>
            <a:r>
              <a:rPr lang="en">
                <a:latin typeface="Calibri"/>
                <a:ea typeface="Calibri"/>
                <a:cs typeface="Calibri"/>
                <a:sym typeface="Calibri"/>
              </a:rPr>
              <a:t> [f</a:t>
            </a:r>
            <a:r>
              <a:rPr baseline="-25000" lang="en">
                <a:latin typeface="Calibri"/>
                <a:ea typeface="Calibri"/>
                <a:cs typeface="Calibri"/>
                <a:sym typeface="Calibri"/>
              </a:rPr>
              <a:t>tx</a:t>
            </a:r>
            <a:r>
              <a:rPr lang="en">
                <a:latin typeface="Calibri"/>
                <a:ea typeface="Calibri"/>
                <a:cs typeface="Calibri"/>
                <a:sym typeface="Calibri"/>
              </a:rPr>
              <a:t> f</a:t>
            </a:r>
            <a:r>
              <a:rPr baseline="-25000" lang="en">
                <a:latin typeface="Calibri"/>
                <a:ea typeface="Calibri"/>
                <a:cs typeface="Calibri"/>
                <a:sym typeface="Calibri"/>
              </a:rPr>
              <a:t>ty</a:t>
            </a:r>
            <a:r>
              <a:rPr lang="en">
                <a:latin typeface="Calibri"/>
                <a:ea typeface="Calibri"/>
                <a:cs typeface="Calibri"/>
                <a:sym typeface="Calibri"/>
              </a:rPr>
              <a:t>]</a:t>
            </a:r>
            <a:r>
              <a:rPr lang="en"/>
              <a:t> and is antiparallel to its sliding velocity </a:t>
            </a:r>
            <a:r>
              <a:rPr lang="en">
                <a:latin typeface="Calibri"/>
                <a:ea typeface="Calibri"/>
                <a:cs typeface="Calibri"/>
                <a:sym typeface="Calibri"/>
              </a:rPr>
              <a:t>[v</a:t>
            </a:r>
            <a:r>
              <a:rPr baseline="-25000" lang="en">
                <a:latin typeface="Calibri"/>
                <a:ea typeface="Calibri"/>
                <a:cs typeface="Calibri"/>
                <a:sym typeface="Calibri"/>
              </a:rPr>
              <a:t>x</a:t>
            </a:r>
            <a:r>
              <a:rPr lang="en">
                <a:latin typeface="Calibri"/>
                <a:ea typeface="Calibri"/>
                <a:cs typeface="Calibri"/>
                <a:sym typeface="Calibri"/>
              </a:rPr>
              <a:t> v</a:t>
            </a:r>
            <a:r>
              <a:rPr baseline="-25000" lang="en">
                <a:latin typeface="Calibri"/>
                <a:ea typeface="Calibri"/>
                <a:cs typeface="Calibri"/>
                <a:sym typeface="Calibri"/>
              </a:rPr>
              <a:t>y</a:t>
            </a:r>
            <a:r>
              <a:rPr lang="en">
                <a:latin typeface="Calibri"/>
                <a:ea typeface="Calibri"/>
                <a:cs typeface="Calibri"/>
                <a:sym typeface="Calibri"/>
              </a:rPr>
              <a:t>]</a:t>
            </a:r>
            <a:r>
              <a:rPr lang="en"/>
              <a:t>.</a:t>
            </a:r>
            <a:endParaRPr/>
          </a:p>
          <a:p>
            <a:pPr indent="-228600" lvl="0" marL="114300" rtl="0" algn="l">
              <a:spcBef>
                <a:spcPts val="0"/>
              </a:spcBef>
              <a:spcAft>
                <a:spcPts val="0"/>
              </a:spcAft>
              <a:buSzPts val="1800"/>
              <a:buChar char="●"/>
            </a:pPr>
            <a:r>
              <a:rPr lang="en"/>
              <a:t>The corresponding wrench is [</a:t>
            </a:r>
            <a:r>
              <a:rPr b="1" lang="en"/>
              <a:t>f</a:t>
            </a:r>
            <a:r>
              <a:rPr lang="en"/>
              <a:t>,</a:t>
            </a:r>
            <a:r>
              <a:rPr lang="en">
                <a:latin typeface="Calibri"/>
                <a:ea typeface="Calibri"/>
                <a:cs typeface="Calibri"/>
                <a:sym typeface="Calibri"/>
              </a:rPr>
              <a:t>m</a:t>
            </a:r>
            <a:r>
              <a:rPr baseline="-25000" lang="en">
                <a:latin typeface="Calibri"/>
                <a:ea typeface="Calibri"/>
                <a:cs typeface="Calibri"/>
                <a:sym typeface="Calibri"/>
              </a:rPr>
              <a:t>z</a:t>
            </a:r>
            <a:r>
              <a:rPr lang="en"/>
              <a:t>] where </a:t>
            </a:r>
            <a:r>
              <a:rPr b="1" lang="en"/>
              <a:t>f</a:t>
            </a:r>
            <a:r>
              <a:rPr lang="en"/>
              <a:t> = </a:t>
            </a:r>
            <a:r>
              <a:rPr lang="en">
                <a:latin typeface="Calibri"/>
                <a:ea typeface="Calibri"/>
                <a:cs typeface="Calibri"/>
                <a:sym typeface="Calibri"/>
              </a:rPr>
              <a:t> [f</a:t>
            </a:r>
            <a:r>
              <a:rPr baseline="-25000" lang="en">
                <a:latin typeface="Calibri"/>
                <a:ea typeface="Calibri"/>
                <a:cs typeface="Calibri"/>
                <a:sym typeface="Calibri"/>
              </a:rPr>
              <a:t>tx</a:t>
            </a:r>
            <a:r>
              <a:rPr lang="en">
                <a:latin typeface="Calibri"/>
                <a:ea typeface="Calibri"/>
                <a:cs typeface="Calibri"/>
                <a:sym typeface="Calibri"/>
              </a:rPr>
              <a:t> f</a:t>
            </a:r>
            <a:r>
              <a:rPr baseline="-25000" lang="en">
                <a:latin typeface="Calibri"/>
                <a:ea typeface="Calibri"/>
                <a:cs typeface="Calibri"/>
                <a:sym typeface="Calibri"/>
              </a:rPr>
              <a:t>ty</a:t>
            </a:r>
            <a:r>
              <a:rPr lang="en">
                <a:latin typeface="Calibri"/>
                <a:ea typeface="Calibri"/>
                <a:cs typeface="Calibri"/>
                <a:sym typeface="Calibri"/>
              </a:rPr>
              <a:t>] </a:t>
            </a:r>
            <a:r>
              <a:rPr lang="en"/>
              <a:t>, </a:t>
            </a:r>
            <a:r>
              <a:rPr lang="en">
                <a:latin typeface="Calibri"/>
                <a:ea typeface="Calibri"/>
                <a:cs typeface="Calibri"/>
                <a:sym typeface="Calibri"/>
              </a:rPr>
              <a:t>m</a:t>
            </a:r>
            <a:r>
              <a:rPr baseline="-25000" lang="en">
                <a:latin typeface="Calibri"/>
                <a:ea typeface="Calibri"/>
                <a:cs typeface="Calibri"/>
                <a:sym typeface="Calibri"/>
              </a:rPr>
              <a:t>z</a:t>
            </a:r>
            <a:r>
              <a:rPr lang="en"/>
              <a:t> = </a:t>
            </a:r>
            <a:r>
              <a:rPr b="1" lang="en"/>
              <a:t>r</a:t>
            </a:r>
            <a:r>
              <a:rPr lang="en"/>
              <a:t>x</a:t>
            </a:r>
            <a:r>
              <a:rPr b="1" lang="en"/>
              <a:t>f</a:t>
            </a:r>
            <a:r>
              <a:rPr lang="en"/>
              <a:t>, and </a:t>
            </a:r>
            <a:r>
              <a:rPr b="1" lang="en"/>
              <a:t>r</a:t>
            </a:r>
            <a:r>
              <a:rPr lang="en"/>
              <a:t> is from the origin to the point.</a:t>
            </a:r>
            <a:endParaRPr/>
          </a:p>
        </p:txBody>
      </p:sp>
      <p:sp>
        <p:nvSpPr>
          <p:cNvPr id="313" name="Google Shape;313;p40"/>
          <p:cNvSpPr txBox="1"/>
          <p:nvPr/>
        </p:nvSpPr>
        <p:spPr>
          <a:xfrm>
            <a:off x="148650" y="3787100"/>
            <a:ext cx="4694400" cy="11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980000"/>
                </a:solidFill>
                <a:latin typeface="Calibri"/>
                <a:ea typeface="Calibri"/>
                <a:cs typeface="Calibri"/>
                <a:sym typeface="Calibri"/>
              </a:rPr>
              <a:t>Fig from S-H Lee thesis (1990) showing 2 COR locations and their mapping to the Limit Surface (LS), which is an ellipse in SE(2). </a:t>
            </a:r>
            <a:r>
              <a:rPr lang="en">
                <a:solidFill>
                  <a:srgbClr val="980000"/>
                </a:solidFill>
                <a:latin typeface="Calibri"/>
                <a:ea typeface="Calibri"/>
                <a:cs typeface="Calibri"/>
                <a:sym typeface="Calibri"/>
              </a:rPr>
              <a:t>If we try all possible COR locations, we plot the ellipse. (Note that mz does not depend on COR location!)</a:t>
            </a:r>
            <a:endParaRPr>
              <a:solidFill>
                <a:schemeClr val="dk1"/>
              </a:solidFill>
            </a:endParaRPr>
          </a:p>
          <a:p>
            <a:pPr indent="0" lvl="0" marL="0" rtl="0" algn="l">
              <a:lnSpc>
                <a:spcPct val="115000"/>
              </a:lnSpc>
              <a:spcBef>
                <a:spcPts val="1600"/>
              </a:spcBef>
              <a:spcAft>
                <a:spcPts val="1600"/>
              </a:spcAft>
              <a:buNone/>
            </a:pPr>
            <a:br>
              <a:rPr lang="en">
                <a:solidFill>
                  <a:srgbClr val="980000"/>
                </a:solidFill>
                <a:latin typeface="Calibri"/>
                <a:ea typeface="Calibri"/>
                <a:cs typeface="Calibri"/>
                <a:sym typeface="Calibri"/>
              </a:rPr>
            </a:br>
            <a:endParaRPr/>
          </a:p>
        </p:txBody>
      </p:sp>
      <p:sp>
        <p:nvSpPr>
          <p:cNvPr id="314" name="Google Shape;314;p40"/>
          <p:cNvSpPr/>
          <p:nvPr/>
        </p:nvSpPr>
        <p:spPr>
          <a:xfrm>
            <a:off x="5338775" y="623875"/>
            <a:ext cx="395275" cy="206750"/>
          </a:xfrm>
          <a:custGeom>
            <a:rect b="b" l="l" r="r" t="t"/>
            <a:pathLst>
              <a:path extrusionOk="0" h="8270" w="15811">
                <a:moveTo>
                  <a:pt x="0" y="4572"/>
                </a:moveTo>
                <a:cubicBezTo>
                  <a:pt x="1175" y="5175"/>
                  <a:pt x="4826" y="7875"/>
                  <a:pt x="7048" y="8192"/>
                </a:cubicBezTo>
                <a:cubicBezTo>
                  <a:pt x="9271" y="8510"/>
                  <a:pt x="11875" y="7842"/>
                  <a:pt x="13335" y="6477"/>
                </a:cubicBezTo>
                <a:cubicBezTo>
                  <a:pt x="14796" y="5112"/>
                  <a:pt x="15398" y="1080"/>
                  <a:pt x="15811" y="0"/>
                </a:cubicBezTo>
              </a:path>
            </a:pathLst>
          </a:custGeom>
          <a:noFill/>
          <a:ln cap="flat" cmpd="sng" w="19050">
            <a:solidFill>
              <a:srgbClr val="6FA8DC"/>
            </a:solidFill>
            <a:prstDash val="solid"/>
            <a:round/>
            <a:headEnd len="med" w="med" type="none"/>
            <a:tailEnd len="med" w="med" type="stealth"/>
          </a:ln>
        </p:spPr>
      </p:sp>
      <p:sp>
        <p:nvSpPr>
          <p:cNvPr id="315" name="Google Shape;315;p40"/>
          <p:cNvSpPr/>
          <p:nvPr/>
        </p:nvSpPr>
        <p:spPr>
          <a:xfrm>
            <a:off x="6096025" y="1666208"/>
            <a:ext cx="233350" cy="110225"/>
          </a:xfrm>
          <a:custGeom>
            <a:rect b="b" l="l" r="r" t="t"/>
            <a:pathLst>
              <a:path extrusionOk="0" h="4409" w="9334">
                <a:moveTo>
                  <a:pt x="9334" y="4409"/>
                </a:moveTo>
                <a:cubicBezTo>
                  <a:pt x="9175" y="3869"/>
                  <a:pt x="9366" y="1900"/>
                  <a:pt x="8382" y="1170"/>
                </a:cubicBezTo>
                <a:cubicBezTo>
                  <a:pt x="7398" y="440"/>
                  <a:pt x="4826" y="-132"/>
                  <a:pt x="3429" y="27"/>
                </a:cubicBezTo>
                <a:cubicBezTo>
                  <a:pt x="2032" y="186"/>
                  <a:pt x="572" y="1774"/>
                  <a:pt x="0" y="2123"/>
                </a:cubicBezTo>
              </a:path>
            </a:pathLst>
          </a:custGeom>
          <a:noFill/>
          <a:ln cap="flat" cmpd="sng" w="19050">
            <a:solidFill>
              <a:srgbClr val="EAD1DC"/>
            </a:solidFill>
            <a:prstDash val="solid"/>
            <a:round/>
            <a:headEnd len="med" w="med" type="none"/>
            <a:tailEnd len="med" w="med" type="stealth"/>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311700" y="2150850"/>
            <a:ext cx="8520600" cy="133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t>What happens when we increase the number of contact points?</a:t>
            </a:r>
            <a:endParaRPr sz="2200"/>
          </a:p>
          <a:p>
            <a:pPr indent="0" lvl="0" marL="0" rtl="0" algn="ctr">
              <a:spcBef>
                <a:spcPts val="0"/>
              </a:spcBef>
              <a:spcAft>
                <a:spcPts val="0"/>
              </a:spcAft>
              <a:buClr>
                <a:schemeClr val="dk1"/>
              </a:buClr>
              <a:buSzPts val="1100"/>
              <a:buFont typeface="Arial"/>
              <a:buNone/>
            </a:pPr>
            <a:r>
              <a:rPr lang="en" sz="2200"/>
              <a:t>How many contact points should be considered?</a:t>
            </a:r>
            <a:endParaRPr sz="2200"/>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idx="1" type="subTitle"/>
          </p:nvPr>
        </p:nvSpPr>
        <p:spPr>
          <a:xfrm>
            <a:off x="233900" y="45600"/>
            <a:ext cx="8750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Applications: grasping, fixturing, in-hand manipulation</a:t>
            </a:r>
            <a:endParaRPr sz="2400"/>
          </a:p>
        </p:txBody>
      </p:sp>
      <p:pic>
        <p:nvPicPr>
          <p:cNvPr id="66" name="Google Shape;66;p15"/>
          <p:cNvPicPr preferRelativeResize="0"/>
          <p:nvPr/>
        </p:nvPicPr>
        <p:blipFill>
          <a:blip r:embed="rId3">
            <a:alphaModFix/>
          </a:blip>
          <a:stretch>
            <a:fillRect/>
          </a:stretch>
        </p:blipFill>
        <p:spPr>
          <a:xfrm>
            <a:off x="233900" y="631300"/>
            <a:ext cx="2796390" cy="1864250"/>
          </a:xfrm>
          <a:prstGeom prst="rect">
            <a:avLst/>
          </a:prstGeom>
          <a:noFill/>
          <a:ln>
            <a:noFill/>
          </a:ln>
          <a:effectLst>
            <a:outerShdw blurRad="57150" rotWithShape="0" algn="bl" dir="5400000" dist="19050">
              <a:srgbClr val="000000">
                <a:alpha val="50000"/>
              </a:srgbClr>
            </a:outerShdw>
          </a:effectLst>
        </p:spPr>
      </p:pic>
      <p:pic>
        <p:nvPicPr>
          <p:cNvPr id="67" name="Google Shape;67;p15"/>
          <p:cNvPicPr preferRelativeResize="0"/>
          <p:nvPr/>
        </p:nvPicPr>
        <p:blipFill rotWithShape="1">
          <a:blip r:embed="rId4">
            <a:alphaModFix/>
          </a:blip>
          <a:srcRect b="18492" l="4820" r="11915" t="6489"/>
          <a:stretch/>
        </p:blipFill>
        <p:spPr>
          <a:xfrm>
            <a:off x="94250" y="2495550"/>
            <a:ext cx="3252250" cy="2450975"/>
          </a:xfrm>
          <a:prstGeom prst="rect">
            <a:avLst/>
          </a:prstGeom>
          <a:noFill/>
          <a:ln>
            <a:noFill/>
          </a:ln>
        </p:spPr>
      </p:pic>
      <p:sp>
        <p:nvSpPr>
          <p:cNvPr id="68" name="Google Shape;68;p15"/>
          <p:cNvSpPr txBox="1"/>
          <p:nvPr/>
        </p:nvSpPr>
        <p:spPr>
          <a:xfrm>
            <a:off x="2121025" y="247450"/>
            <a:ext cx="678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 name="Google Shape;69;p15"/>
          <p:cNvSpPr txBox="1"/>
          <p:nvPr/>
        </p:nvSpPr>
        <p:spPr>
          <a:xfrm>
            <a:off x="3440775" y="4430600"/>
            <a:ext cx="546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Huh, Tae Myung, et al. "Dynamically Reconfigurable Tactile Sensor for Robotic Manipulation." </a:t>
            </a:r>
            <a:r>
              <a:rPr i="1" lang="en" sz="1000">
                <a:solidFill>
                  <a:srgbClr val="222222"/>
                </a:solidFill>
              </a:rPr>
              <a:t>IEEE RA-Letters</a:t>
            </a:r>
            <a:r>
              <a:rPr lang="en" sz="1000">
                <a:solidFill>
                  <a:srgbClr val="222222"/>
                </a:solidFill>
                <a:highlight>
                  <a:srgbClr val="FFFFFF"/>
                </a:highlight>
              </a:rPr>
              <a:t> 5.2 (2020).</a:t>
            </a:r>
            <a:endParaRPr/>
          </a:p>
        </p:txBody>
      </p:sp>
      <p:pic>
        <p:nvPicPr>
          <p:cNvPr id="70" name="Google Shape;70;p15" title="SlipReorientation.mp4">
            <a:hlinkClick r:id="rId5"/>
          </p:cNvPr>
          <p:cNvPicPr preferRelativeResize="0"/>
          <p:nvPr/>
        </p:nvPicPr>
        <p:blipFill>
          <a:blip r:embed="rId6">
            <a:alphaModFix/>
          </a:blip>
          <a:stretch>
            <a:fillRect/>
          </a:stretch>
        </p:blipFill>
        <p:spPr>
          <a:xfrm>
            <a:off x="3498900" y="647650"/>
            <a:ext cx="5145542" cy="385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Important Results towards N-points contact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6" name="Google Shape;326;p42"/>
          <p:cNvSpPr txBox="1"/>
          <p:nvPr>
            <p:ph idx="1" type="body"/>
          </p:nvPr>
        </p:nvSpPr>
        <p:spPr>
          <a:xfrm>
            <a:off x="311700" y="1152475"/>
            <a:ext cx="553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Goyal (1989) shows that the limit surface for a set of contact points can be obtained as the Minkowsky sum of the ellipses of each contact.</a:t>
            </a:r>
            <a:endParaRPr/>
          </a:p>
          <a:p>
            <a:pPr indent="0" lvl="0" marL="0" rtl="0" algn="l">
              <a:spcBef>
                <a:spcPts val="1600"/>
              </a:spcBef>
              <a:spcAft>
                <a:spcPts val="0"/>
              </a:spcAft>
              <a:buClr>
                <a:schemeClr val="dk1"/>
              </a:buClr>
              <a:buSzPts val="1100"/>
              <a:buFont typeface="Arial"/>
              <a:buNone/>
            </a:pPr>
            <a:r>
              <a:rPr lang="en"/>
              <a:t>Mason (1986) showed that the tripod support is particularly useful as any pressure distribution satisfying the equilibrium equations for stability with respect to the plane can be approximated with a tripod with the same centroid.</a:t>
            </a:r>
            <a:endParaRPr/>
          </a:p>
          <a:p>
            <a:pPr indent="0" lvl="0" marL="0" rtl="0" algn="l">
              <a:spcBef>
                <a:spcPts val="1600"/>
              </a:spcBef>
              <a:spcAft>
                <a:spcPts val="1600"/>
              </a:spcAft>
              <a:buNone/>
            </a:pPr>
            <a:r>
              <a:t/>
            </a:r>
            <a:endParaRPr/>
          </a:p>
        </p:txBody>
      </p:sp>
      <p:pic>
        <p:nvPicPr>
          <p:cNvPr id="327" name="Google Shape;327;p42"/>
          <p:cNvPicPr preferRelativeResize="0"/>
          <p:nvPr/>
        </p:nvPicPr>
        <p:blipFill>
          <a:blip r:embed="rId3">
            <a:alphaModFix/>
          </a:blip>
          <a:stretch>
            <a:fillRect/>
          </a:stretch>
        </p:blipFill>
        <p:spPr>
          <a:xfrm>
            <a:off x="6001200" y="1170125"/>
            <a:ext cx="2409825" cy="2171700"/>
          </a:xfrm>
          <a:prstGeom prst="rect">
            <a:avLst/>
          </a:prstGeom>
          <a:noFill/>
          <a:ln>
            <a:noFill/>
          </a:ln>
        </p:spPr>
      </p:pic>
      <p:pic>
        <p:nvPicPr>
          <p:cNvPr id="328" name="Google Shape;328;p42"/>
          <p:cNvPicPr preferRelativeResize="0"/>
          <p:nvPr/>
        </p:nvPicPr>
        <p:blipFill>
          <a:blip r:embed="rId4">
            <a:alphaModFix/>
          </a:blip>
          <a:stretch>
            <a:fillRect/>
          </a:stretch>
        </p:blipFill>
        <p:spPr>
          <a:xfrm>
            <a:off x="407800" y="3956300"/>
            <a:ext cx="1800225" cy="1019175"/>
          </a:xfrm>
          <a:prstGeom prst="rect">
            <a:avLst/>
          </a:prstGeom>
          <a:noFill/>
          <a:ln>
            <a:noFill/>
          </a:ln>
        </p:spPr>
      </p:pic>
      <p:pic>
        <p:nvPicPr>
          <p:cNvPr id="329" name="Google Shape;329;p42"/>
          <p:cNvPicPr preferRelativeResize="0"/>
          <p:nvPr/>
        </p:nvPicPr>
        <p:blipFill>
          <a:blip r:embed="rId5">
            <a:alphaModFix/>
          </a:blip>
          <a:stretch>
            <a:fillRect/>
          </a:stretch>
        </p:blipFill>
        <p:spPr>
          <a:xfrm>
            <a:off x="3192325" y="4032500"/>
            <a:ext cx="1876425" cy="942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pic>
        <p:nvPicPr>
          <p:cNvPr id="334" name="Google Shape;334;p43"/>
          <p:cNvPicPr preferRelativeResize="0"/>
          <p:nvPr/>
        </p:nvPicPr>
        <p:blipFill>
          <a:blip r:embed="rId3">
            <a:alphaModFix/>
          </a:blip>
          <a:stretch>
            <a:fillRect/>
          </a:stretch>
        </p:blipFill>
        <p:spPr>
          <a:xfrm>
            <a:off x="345850" y="705000"/>
            <a:ext cx="7846278" cy="4027174"/>
          </a:xfrm>
          <a:prstGeom prst="rect">
            <a:avLst/>
          </a:prstGeom>
          <a:noFill/>
          <a:ln>
            <a:noFill/>
          </a:ln>
        </p:spPr>
      </p:pic>
      <p:sp>
        <p:nvSpPr>
          <p:cNvPr id="335" name="Google Shape;335;p43"/>
          <p:cNvSpPr txBox="1"/>
          <p:nvPr>
            <p:ph type="title"/>
          </p:nvPr>
        </p:nvSpPr>
        <p:spPr>
          <a:xfrm>
            <a:off x="343425" y="88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arbitrary pressure distribution can often be...</a:t>
            </a:r>
            <a:endParaRPr/>
          </a:p>
        </p:txBody>
      </p:sp>
      <p:sp>
        <p:nvSpPr>
          <p:cNvPr id="336" name="Google Shape;336;p43"/>
          <p:cNvSpPr txBox="1"/>
          <p:nvPr/>
        </p:nvSpPr>
        <p:spPr>
          <a:xfrm>
            <a:off x="6362700" y="4685625"/>
            <a:ext cx="23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Lee (1990), Mason (1986)</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4"/>
          <p:cNvPicPr preferRelativeResize="0"/>
          <p:nvPr/>
        </p:nvPicPr>
        <p:blipFill>
          <a:blip r:embed="rId3">
            <a:alphaModFix/>
          </a:blip>
          <a:stretch>
            <a:fillRect/>
          </a:stretch>
        </p:blipFill>
        <p:spPr>
          <a:xfrm>
            <a:off x="3485425" y="358801"/>
            <a:ext cx="5362574" cy="4425900"/>
          </a:xfrm>
          <a:prstGeom prst="rect">
            <a:avLst/>
          </a:prstGeom>
          <a:noFill/>
          <a:ln>
            <a:noFill/>
          </a:ln>
        </p:spPr>
      </p:pic>
      <p:sp>
        <p:nvSpPr>
          <p:cNvPr id="342" name="Google Shape;342;p44"/>
          <p:cNvSpPr txBox="1"/>
          <p:nvPr>
            <p:ph type="title"/>
          </p:nvPr>
        </p:nvSpPr>
        <p:spPr>
          <a:xfrm>
            <a:off x="3879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 Surface for multiple points</a:t>
            </a:r>
            <a:endParaRPr/>
          </a:p>
        </p:txBody>
      </p:sp>
      <p:sp>
        <p:nvSpPr>
          <p:cNvPr id="343" name="Google Shape;343;p44"/>
          <p:cNvSpPr txBox="1"/>
          <p:nvPr>
            <p:ph idx="1" type="body"/>
          </p:nvPr>
        </p:nvSpPr>
        <p:spPr>
          <a:xfrm>
            <a:off x="273600" y="1028650"/>
            <a:ext cx="3955500" cy="2886000"/>
          </a:xfrm>
          <a:prstGeom prst="rect">
            <a:avLst/>
          </a:prstGeom>
        </p:spPr>
        <p:txBody>
          <a:bodyPr anchorCtr="0" anchor="t" bIns="91425" lIns="91425" spcFirstLastPara="1" rIns="91425" wrap="square" tIns="91425">
            <a:noAutofit/>
          </a:bodyPr>
          <a:lstStyle/>
          <a:p>
            <a:pPr indent="-260350" lvl="0" marL="171450" rtl="0" algn="l">
              <a:spcBef>
                <a:spcPts val="0"/>
              </a:spcBef>
              <a:spcAft>
                <a:spcPts val="0"/>
              </a:spcAft>
              <a:buSzPts val="1400"/>
              <a:buChar char="●"/>
            </a:pPr>
            <a:r>
              <a:rPr lang="en" sz="1400"/>
              <a:t>We can extend the point analysis to a collection of points for a body sliding in the plane in SE(2).</a:t>
            </a:r>
            <a:endParaRPr sz="1400"/>
          </a:p>
          <a:p>
            <a:pPr indent="-260350" lvl="0" marL="171450" rtl="0" algn="l">
              <a:spcBef>
                <a:spcPts val="0"/>
              </a:spcBef>
              <a:spcAft>
                <a:spcPts val="0"/>
              </a:spcAft>
              <a:buSzPts val="1400"/>
              <a:buChar char="●"/>
            </a:pPr>
            <a:r>
              <a:rPr lang="en" sz="1400"/>
              <a:t>We can sum the forces and moments from each point and plot the resulting wrenches in [fx,fy,mz] space.</a:t>
            </a:r>
            <a:endParaRPr sz="1400"/>
          </a:p>
          <a:p>
            <a:pPr indent="-260350" lvl="0" marL="171450" rtl="0" algn="l">
              <a:spcBef>
                <a:spcPts val="0"/>
              </a:spcBef>
              <a:spcAft>
                <a:spcPts val="0"/>
              </a:spcAft>
              <a:buSzPts val="1400"/>
              <a:buChar char="●"/>
            </a:pPr>
            <a:r>
              <a:rPr lang="en" sz="1400"/>
              <a:t>Or we can create the LS as the </a:t>
            </a:r>
            <a:r>
              <a:rPr b="1" lang="en" sz="1400"/>
              <a:t>Minkowski sum</a:t>
            </a:r>
            <a:r>
              <a:rPr lang="en" sz="1400"/>
              <a:t> of the LS from each point.</a:t>
            </a:r>
            <a:endParaRPr sz="1400"/>
          </a:p>
          <a:p>
            <a:pPr indent="-260350" lvl="0" marL="171450" rtl="0" algn="l">
              <a:spcBef>
                <a:spcPts val="0"/>
              </a:spcBef>
              <a:spcAft>
                <a:spcPts val="0"/>
              </a:spcAft>
              <a:buSzPts val="1400"/>
              <a:buChar char="●"/>
            </a:pPr>
            <a:r>
              <a:rPr lang="en" sz="1400"/>
              <a:t>The LS of any pressure distribution is the Minkowski sum of the LS of its constituent components. </a:t>
            </a:r>
            <a:endParaRPr sz="1400"/>
          </a:p>
        </p:txBody>
      </p:sp>
      <p:pic>
        <p:nvPicPr>
          <p:cNvPr id="344" name="Google Shape;344;p44"/>
          <p:cNvPicPr preferRelativeResize="0"/>
          <p:nvPr/>
        </p:nvPicPr>
        <p:blipFill>
          <a:blip r:embed="rId4">
            <a:alphaModFix/>
          </a:blip>
          <a:stretch>
            <a:fillRect/>
          </a:stretch>
        </p:blipFill>
        <p:spPr>
          <a:xfrm>
            <a:off x="933150" y="4323275"/>
            <a:ext cx="2845243" cy="572700"/>
          </a:xfrm>
          <a:prstGeom prst="rect">
            <a:avLst/>
          </a:prstGeom>
          <a:noFill/>
          <a:ln>
            <a:noFill/>
          </a:ln>
        </p:spPr>
      </p:pic>
      <p:cxnSp>
        <p:nvCxnSpPr>
          <p:cNvPr id="345" name="Google Shape;345;p44"/>
          <p:cNvCxnSpPr/>
          <p:nvPr/>
        </p:nvCxnSpPr>
        <p:spPr>
          <a:xfrm flipH="1" rot="10800000">
            <a:off x="6242225" y="1592600"/>
            <a:ext cx="872400" cy="2099700"/>
          </a:xfrm>
          <a:prstGeom prst="straightConnector1">
            <a:avLst/>
          </a:prstGeom>
          <a:noFill/>
          <a:ln cap="flat" cmpd="sng" w="28575">
            <a:solidFill>
              <a:srgbClr val="9900FF"/>
            </a:solidFill>
            <a:prstDash val="solid"/>
            <a:round/>
            <a:headEnd len="med" w="med" type="none"/>
            <a:tailEnd len="med" w="med" type="triangle"/>
          </a:ln>
        </p:spPr>
      </p:cxnSp>
      <p:cxnSp>
        <p:nvCxnSpPr>
          <p:cNvPr id="346" name="Google Shape;346;p44"/>
          <p:cNvCxnSpPr/>
          <p:nvPr/>
        </p:nvCxnSpPr>
        <p:spPr>
          <a:xfrm flipH="1" rot="10800000">
            <a:off x="7164850" y="1188000"/>
            <a:ext cx="302400" cy="333000"/>
          </a:xfrm>
          <a:prstGeom prst="straightConnector1">
            <a:avLst/>
          </a:prstGeom>
          <a:noFill/>
          <a:ln cap="flat" cmpd="sng" w="28575">
            <a:solidFill>
              <a:srgbClr val="9900FF"/>
            </a:solidFill>
            <a:prstDash val="solid"/>
            <a:round/>
            <a:headEnd len="med" w="med" type="none"/>
            <a:tailEnd len="med" w="med" type="triangle"/>
          </a:ln>
        </p:spPr>
      </p:cxnSp>
      <p:sp>
        <p:nvSpPr>
          <p:cNvPr id="347" name="Google Shape;347;p44"/>
          <p:cNvSpPr/>
          <p:nvPr/>
        </p:nvSpPr>
        <p:spPr>
          <a:xfrm>
            <a:off x="4382239" y="1053776"/>
            <a:ext cx="3757775" cy="3611900"/>
          </a:xfrm>
          <a:custGeom>
            <a:rect b="b" l="l" r="r" t="t"/>
            <a:pathLst>
              <a:path extrusionOk="0" h="144476" w="150311">
                <a:moveTo>
                  <a:pt x="351" y="112535"/>
                </a:moveTo>
                <a:cubicBezTo>
                  <a:pt x="-2116" y="95297"/>
                  <a:pt x="8776" y="56429"/>
                  <a:pt x="21364" y="37679"/>
                </a:cubicBezTo>
                <a:cubicBezTo>
                  <a:pt x="33953" y="18929"/>
                  <a:pt x="58899" y="900"/>
                  <a:pt x="75882" y="35"/>
                </a:cubicBezTo>
                <a:cubicBezTo>
                  <a:pt x="92865" y="-830"/>
                  <a:pt x="110893" y="14499"/>
                  <a:pt x="123260" y="32487"/>
                </a:cubicBezTo>
                <a:cubicBezTo>
                  <a:pt x="135627" y="50475"/>
                  <a:pt x="152464" y="90007"/>
                  <a:pt x="150084" y="107963"/>
                </a:cubicBezTo>
                <a:cubicBezTo>
                  <a:pt x="147704" y="125919"/>
                  <a:pt x="127969" y="134700"/>
                  <a:pt x="108982" y="140224"/>
                </a:cubicBezTo>
                <a:cubicBezTo>
                  <a:pt x="89996" y="145749"/>
                  <a:pt x="54270" y="145725"/>
                  <a:pt x="36165" y="141110"/>
                </a:cubicBezTo>
                <a:cubicBezTo>
                  <a:pt x="18060" y="136495"/>
                  <a:pt x="2818" y="129774"/>
                  <a:pt x="351" y="112535"/>
                </a:cubicBezTo>
                <a:close/>
              </a:path>
            </a:pathLst>
          </a:custGeom>
          <a:noFill/>
          <a:ln cap="flat" cmpd="sng" w="28575">
            <a:solidFill>
              <a:srgbClr val="9900FF"/>
            </a:solidFill>
            <a:prstDash val="solid"/>
            <a:round/>
            <a:headEnd len="med" w="med" type="none"/>
            <a:tailEnd len="med" w="med" type="none"/>
          </a:ln>
        </p:spPr>
      </p:sp>
      <p:cxnSp>
        <p:nvCxnSpPr>
          <p:cNvPr id="348" name="Google Shape;348;p44"/>
          <p:cNvCxnSpPr/>
          <p:nvPr/>
        </p:nvCxnSpPr>
        <p:spPr>
          <a:xfrm flipH="1" rot="10800000">
            <a:off x="3843400" y="4191150"/>
            <a:ext cx="661800" cy="361800"/>
          </a:xfrm>
          <a:prstGeom prst="straightConnector1">
            <a:avLst/>
          </a:prstGeom>
          <a:noFill/>
          <a:ln cap="flat" cmpd="sng" w="28575">
            <a:solidFill>
              <a:srgbClr val="9900FF"/>
            </a:solidFill>
            <a:prstDash val="dash"/>
            <a:round/>
            <a:headEnd len="med" w="med" type="none"/>
            <a:tailEnd len="med" w="med" type="triangle"/>
          </a:ln>
        </p:spPr>
      </p:cxnSp>
      <p:sp>
        <p:nvSpPr>
          <p:cNvPr id="349" name="Google Shape;349;p44"/>
          <p:cNvSpPr txBox="1"/>
          <p:nvPr/>
        </p:nvSpPr>
        <p:spPr>
          <a:xfrm>
            <a:off x="780750" y="4081313"/>
            <a:ext cx="31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 the (fx,fy) plane we have a circle</a:t>
            </a:r>
            <a:endParaRPr/>
          </a:p>
        </p:txBody>
      </p:sp>
      <p:pic>
        <p:nvPicPr>
          <p:cNvPr id="350" name="Google Shape;350;p44"/>
          <p:cNvPicPr preferRelativeResize="0"/>
          <p:nvPr/>
        </p:nvPicPr>
        <p:blipFill>
          <a:blip r:embed="rId5">
            <a:alphaModFix/>
          </a:blip>
          <a:stretch>
            <a:fillRect/>
          </a:stretch>
        </p:blipFill>
        <p:spPr>
          <a:xfrm>
            <a:off x="4700788" y="1456575"/>
            <a:ext cx="1285875" cy="23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5"/>
          <p:cNvPicPr preferRelativeResize="0"/>
          <p:nvPr/>
        </p:nvPicPr>
        <p:blipFill>
          <a:blip r:embed="rId3">
            <a:alphaModFix/>
          </a:blip>
          <a:stretch>
            <a:fillRect/>
          </a:stretch>
        </p:blipFill>
        <p:spPr>
          <a:xfrm>
            <a:off x="2169379" y="0"/>
            <a:ext cx="480524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6"/>
          <p:cNvPicPr preferRelativeResize="0"/>
          <p:nvPr/>
        </p:nvPicPr>
        <p:blipFill>
          <a:blip r:embed="rId3">
            <a:alphaModFix/>
          </a:blip>
          <a:stretch>
            <a:fillRect/>
          </a:stretch>
        </p:blipFill>
        <p:spPr>
          <a:xfrm>
            <a:off x="2587725" y="1905449"/>
            <a:ext cx="2467100" cy="1876500"/>
          </a:xfrm>
          <a:prstGeom prst="rect">
            <a:avLst/>
          </a:prstGeom>
          <a:noFill/>
          <a:ln>
            <a:noFill/>
          </a:ln>
        </p:spPr>
      </p:pic>
      <p:pic>
        <p:nvPicPr>
          <p:cNvPr id="361" name="Google Shape;361;p46"/>
          <p:cNvPicPr preferRelativeResize="0"/>
          <p:nvPr/>
        </p:nvPicPr>
        <p:blipFill>
          <a:blip r:embed="rId4">
            <a:alphaModFix/>
          </a:blip>
          <a:stretch>
            <a:fillRect/>
          </a:stretch>
        </p:blipFill>
        <p:spPr>
          <a:xfrm>
            <a:off x="5054825" y="1316398"/>
            <a:ext cx="4089174" cy="3054662"/>
          </a:xfrm>
          <a:prstGeom prst="rect">
            <a:avLst/>
          </a:prstGeom>
          <a:noFill/>
          <a:ln>
            <a:noFill/>
          </a:ln>
        </p:spPr>
      </p:pic>
      <p:sp>
        <p:nvSpPr>
          <p:cNvPr id="362" name="Google Shape;362;p46"/>
          <p:cNvSpPr txBox="1"/>
          <p:nvPr>
            <p:ph type="title"/>
          </p:nvPr>
        </p:nvSpPr>
        <p:spPr>
          <a:xfrm>
            <a:off x="387900" y="19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Back to our board with 2 feet, we have a limit surface with 2 large facets</a:t>
            </a:r>
            <a:endParaRPr sz="2400"/>
          </a:p>
        </p:txBody>
      </p:sp>
      <p:pic>
        <p:nvPicPr>
          <p:cNvPr id="363" name="Google Shape;363;p46"/>
          <p:cNvPicPr preferRelativeResize="0"/>
          <p:nvPr/>
        </p:nvPicPr>
        <p:blipFill>
          <a:blip r:embed="rId5">
            <a:alphaModFix/>
          </a:blip>
          <a:stretch>
            <a:fillRect/>
          </a:stretch>
        </p:blipFill>
        <p:spPr>
          <a:xfrm>
            <a:off x="145600" y="1578450"/>
            <a:ext cx="1687025" cy="2530550"/>
          </a:xfrm>
          <a:prstGeom prst="rect">
            <a:avLst/>
          </a:prstGeom>
          <a:noFill/>
          <a:ln>
            <a:noFill/>
          </a:ln>
        </p:spPr>
      </p:pic>
      <p:cxnSp>
        <p:nvCxnSpPr>
          <p:cNvPr id="364" name="Google Shape;364;p46"/>
          <p:cNvCxnSpPr/>
          <p:nvPr/>
        </p:nvCxnSpPr>
        <p:spPr>
          <a:xfrm>
            <a:off x="1680526" y="2843725"/>
            <a:ext cx="911100" cy="0"/>
          </a:xfrm>
          <a:prstGeom prst="straightConnector1">
            <a:avLst/>
          </a:prstGeom>
          <a:noFill/>
          <a:ln cap="flat" cmpd="sng" w="76200">
            <a:solidFill>
              <a:srgbClr val="980000"/>
            </a:solidFill>
            <a:prstDash val="solid"/>
            <a:round/>
            <a:headEnd len="med" w="med" type="none"/>
            <a:tailEnd len="med" w="med" type="triangle"/>
          </a:ln>
        </p:spPr>
      </p:cxnSp>
      <p:pic>
        <p:nvPicPr>
          <p:cNvPr id="365" name="Google Shape;365;p46"/>
          <p:cNvPicPr preferRelativeResize="0"/>
          <p:nvPr/>
        </p:nvPicPr>
        <p:blipFill>
          <a:blip r:embed="rId6">
            <a:alphaModFix/>
          </a:blip>
          <a:stretch>
            <a:fillRect/>
          </a:stretch>
        </p:blipFill>
        <p:spPr>
          <a:xfrm>
            <a:off x="5127117" y="1343378"/>
            <a:ext cx="4016893" cy="3000646"/>
          </a:xfrm>
          <a:prstGeom prst="rect">
            <a:avLst/>
          </a:prstGeom>
          <a:noFill/>
          <a:ln>
            <a:noFill/>
          </a:ln>
        </p:spPr>
      </p:pic>
      <p:cxnSp>
        <p:nvCxnSpPr>
          <p:cNvPr id="366" name="Google Shape;366;p46"/>
          <p:cNvCxnSpPr/>
          <p:nvPr/>
        </p:nvCxnSpPr>
        <p:spPr>
          <a:xfrm>
            <a:off x="4995176" y="2843712"/>
            <a:ext cx="911100" cy="0"/>
          </a:xfrm>
          <a:prstGeom prst="straightConnector1">
            <a:avLst/>
          </a:prstGeom>
          <a:noFill/>
          <a:ln cap="flat" cmpd="sng" w="76200">
            <a:solidFill>
              <a:srgbClr val="980000"/>
            </a:solidFill>
            <a:prstDash val="solid"/>
            <a:round/>
            <a:headEnd len="med" w="med" type="none"/>
            <a:tailEnd len="med" w="med" type="triangle"/>
          </a:ln>
        </p:spPr>
      </p:cxnSp>
      <p:sp>
        <p:nvSpPr>
          <p:cNvPr id="367" name="Google Shape;367;p46"/>
          <p:cNvSpPr txBox="1"/>
          <p:nvPr/>
        </p:nvSpPr>
        <p:spPr>
          <a:xfrm>
            <a:off x="2085975" y="4276725"/>
            <a:ext cx="651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ellipsoidal limit surface can be considered both above and below the mz=0 plane. The part below is for rotations in the opposite sense, and is a mirror image of the part above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7"/>
          <p:cNvSpPr txBox="1"/>
          <p:nvPr>
            <p:ph type="title"/>
          </p:nvPr>
        </p:nvSpPr>
        <p:spPr>
          <a:xfrm>
            <a:off x="248250" y="143650"/>
            <a:ext cx="880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Howe/Cutkosky: </a:t>
            </a:r>
            <a:r>
              <a:rPr lang="en" sz="2300"/>
              <a:t>From point contact to Pressure Distributions</a:t>
            </a:r>
            <a:endParaRPr sz="23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73" name="Google Shape;373;p47"/>
          <p:cNvSpPr txBox="1"/>
          <p:nvPr>
            <p:ph idx="1" type="body"/>
          </p:nvPr>
        </p:nvSpPr>
        <p:spPr>
          <a:xfrm>
            <a:off x="314800" y="913325"/>
            <a:ext cx="4086300" cy="36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 and Cutkosky (IJRR 1996) consider arbitrary pressure distributions and calculate the net force and moment for each sliding element.</a:t>
            </a:r>
            <a:endParaRPr/>
          </a:p>
          <a:p>
            <a:pPr indent="0" lvl="0" marL="0" rtl="0" algn="l">
              <a:spcBef>
                <a:spcPts val="1600"/>
              </a:spcBef>
              <a:spcAft>
                <a:spcPts val="1600"/>
              </a:spcAft>
              <a:buNone/>
            </a:pPr>
            <a:r>
              <a:rPr lang="en"/>
              <a:t>An ellipsoidal approximation (with facets removed if there are just a few contacts) is a fast and reasonably accurate way to get the force and sliding direction. </a:t>
            </a:r>
            <a:endParaRPr/>
          </a:p>
        </p:txBody>
      </p:sp>
      <p:pic>
        <p:nvPicPr>
          <p:cNvPr id="374" name="Google Shape;374;p47"/>
          <p:cNvPicPr preferRelativeResize="0"/>
          <p:nvPr/>
        </p:nvPicPr>
        <p:blipFill>
          <a:blip r:embed="rId3">
            <a:alphaModFix/>
          </a:blip>
          <a:stretch>
            <a:fillRect/>
          </a:stretch>
        </p:blipFill>
        <p:spPr>
          <a:xfrm>
            <a:off x="4450875" y="956000"/>
            <a:ext cx="4086225" cy="3667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idx="1" type="body"/>
          </p:nvPr>
        </p:nvSpPr>
        <p:spPr>
          <a:xfrm>
            <a:off x="22738" y="324750"/>
            <a:ext cx="2622600" cy="44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many pressure distributions, an approximating ellipsoid is reasonably accurate, especially if we put the origin at the center of pressure and if the pressure distribution is not very asymmetric.</a:t>
            </a:r>
            <a:endParaRPr/>
          </a:p>
          <a:p>
            <a:pPr indent="0" lvl="0" marL="0" rtl="0" algn="l">
              <a:spcBef>
                <a:spcPts val="1600"/>
              </a:spcBef>
              <a:spcAft>
                <a:spcPts val="1600"/>
              </a:spcAft>
              <a:buNone/>
            </a:pPr>
            <a:r>
              <a:rPr lang="en"/>
              <a:t>The normal to the ellipsoid is easy to compute and gives the sliding direction.</a:t>
            </a:r>
            <a:endParaRPr/>
          </a:p>
        </p:txBody>
      </p:sp>
      <p:pic>
        <p:nvPicPr>
          <p:cNvPr id="380" name="Google Shape;380;p48"/>
          <p:cNvPicPr preferRelativeResize="0"/>
          <p:nvPr/>
        </p:nvPicPr>
        <p:blipFill>
          <a:blip r:embed="rId3">
            <a:alphaModFix/>
          </a:blip>
          <a:stretch>
            <a:fillRect/>
          </a:stretch>
        </p:blipFill>
        <p:spPr>
          <a:xfrm>
            <a:off x="2824684" y="0"/>
            <a:ext cx="6445306" cy="5143500"/>
          </a:xfrm>
          <a:prstGeom prst="rect">
            <a:avLst/>
          </a:prstGeom>
          <a:noFill/>
          <a:ln>
            <a:noFill/>
          </a:ln>
        </p:spPr>
      </p:pic>
      <p:sp>
        <p:nvSpPr>
          <p:cNvPr id="381" name="Google Shape;381;p48"/>
          <p:cNvSpPr txBox="1"/>
          <p:nvPr/>
        </p:nvSpPr>
        <p:spPr>
          <a:xfrm>
            <a:off x="5570350" y="3395725"/>
            <a:ext cx="2054100" cy="12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Example for a long skinny rectangle (approaching the 2 point case - which one could also use).</a:t>
            </a:r>
            <a:endParaRPr>
              <a:solidFill>
                <a:srgbClr val="0000FF"/>
              </a:solidFill>
            </a:endParaRPr>
          </a:p>
        </p:txBody>
      </p:sp>
      <p:sp>
        <p:nvSpPr>
          <p:cNvPr id="382" name="Google Shape;382;p48"/>
          <p:cNvSpPr txBox="1"/>
          <p:nvPr/>
        </p:nvSpPr>
        <p:spPr>
          <a:xfrm>
            <a:off x="2332963" y="456350"/>
            <a:ext cx="7929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m/m</a:t>
            </a:r>
            <a:r>
              <a:rPr baseline="-25000" lang="en" sz="1800">
                <a:highlight>
                  <a:srgbClr val="FFFFFF"/>
                </a:highlight>
              </a:rPr>
              <a:t>max</a:t>
            </a:r>
            <a:endParaRPr baseline="-25000" sz="1800">
              <a:highlight>
                <a:srgbClr val="FFFFFF"/>
              </a:highlight>
            </a:endParaRPr>
          </a:p>
        </p:txBody>
      </p:sp>
      <p:sp>
        <p:nvSpPr>
          <p:cNvPr id="383" name="Google Shape;383;p48"/>
          <p:cNvSpPr txBox="1"/>
          <p:nvPr/>
        </p:nvSpPr>
        <p:spPr>
          <a:xfrm>
            <a:off x="7448225" y="4613425"/>
            <a:ext cx="7137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f</a:t>
            </a:r>
            <a:r>
              <a:rPr baseline="-25000" lang="en">
                <a:highlight>
                  <a:srgbClr val="FFFFFF"/>
                </a:highlight>
              </a:rPr>
              <a:t>t</a:t>
            </a:r>
            <a:r>
              <a:rPr lang="en">
                <a:highlight>
                  <a:srgbClr val="FFFFFF"/>
                </a:highlight>
              </a:rPr>
              <a:t>/f</a:t>
            </a:r>
            <a:r>
              <a:rPr baseline="-25000" lang="en" sz="1800">
                <a:highlight>
                  <a:srgbClr val="FFFFFF"/>
                </a:highlight>
              </a:rPr>
              <a:t>tmax</a:t>
            </a:r>
            <a:endParaRPr baseline="-25000" sz="1800">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txBox="1"/>
          <p:nvPr>
            <p:ph type="title"/>
          </p:nvPr>
        </p:nvSpPr>
        <p:spPr>
          <a:xfrm>
            <a:off x="311700" y="13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from S-H Lee on accuracy of ellipsoid</a:t>
            </a:r>
            <a:endParaRPr/>
          </a:p>
        </p:txBody>
      </p:sp>
      <p:sp>
        <p:nvSpPr>
          <p:cNvPr id="389" name="Google Shape;389;p49"/>
          <p:cNvSpPr txBox="1"/>
          <p:nvPr>
            <p:ph idx="1" type="body"/>
          </p:nvPr>
        </p:nvSpPr>
        <p:spPr>
          <a:xfrm>
            <a:off x="386025" y="1027100"/>
            <a:ext cx="301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 pressure distribution is not relatively symmetric about origin, you can create a tilted ellipsoid that has its long axis terminate at m_max, which occurs if COR is at origin.</a:t>
            </a:r>
            <a:endParaRPr/>
          </a:p>
          <a:p>
            <a:pPr indent="0" lvl="0" marL="0" rtl="0" algn="l">
              <a:spcBef>
                <a:spcPts val="1600"/>
              </a:spcBef>
              <a:spcAft>
                <a:spcPts val="1600"/>
              </a:spcAft>
              <a:buNone/>
            </a:pPr>
            <a:r>
              <a:rPr lang="en"/>
              <a:t>Then remove facets if COR could be at one of a few support points.</a:t>
            </a:r>
            <a:endParaRPr/>
          </a:p>
        </p:txBody>
      </p:sp>
      <p:pic>
        <p:nvPicPr>
          <p:cNvPr id="390" name="Google Shape;390;p49"/>
          <p:cNvPicPr preferRelativeResize="0"/>
          <p:nvPr/>
        </p:nvPicPr>
        <p:blipFill>
          <a:blip r:embed="rId3">
            <a:alphaModFix/>
          </a:blip>
          <a:stretch>
            <a:fillRect/>
          </a:stretch>
        </p:blipFill>
        <p:spPr>
          <a:xfrm>
            <a:off x="3585150" y="739526"/>
            <a:ext cx="5399050" cy="41885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ph type="title"/>
          </p:nvPr>
        </p:nvSpPr>
        <p:spPr>
          <a:xfrm>
            <a:off x="1588050" y="1626125"/>
            <a:ext cx="58890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Carlo -  Sakurai (MIT 1990)</a:t>
            </a:r>
            <a:endParaRPr sz="3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txBox="1"/>
          <p:nvPr>
            <p:ph type="title"/>
          </p:nvPr>
        </p:nvSpPr>
        <p:spPr>
          <a:xfrm>
            <a:off x="311700" y="191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Grasp and fixture planning with friction</a:t>
            </a:r>
            <a:endParaRPr/>
          </a:p>
        </p:txBody>
      </p:sp>
      <p:pic>
        <p:nvPicPr>
          <p:cNvPr id="401" name="Google Shape;401;p51"/>
          <p:cNvPicPr preferRelativeResize="0"/>
          <p:nvPr/>
        </p:nvPicPr>
        <p:blipFill>
          <a:blip r:embed="rId3">
            <a:alphaModFix/>
          </a:blip>
          <a:stretch>
            <a:fillRect/>
          </a:stretch>
        </p:blipFill>
        <p:spPr>
          <a:xfrm>
            <a:off x="205850" y="830700"/>
            <a:ext cx="5715000" cy="3810000"/>
          </a:xfrm>
          <a:prstGeom prst="rect">
            <a:avLst/>
          </a:prstGeom>
          <a:noFill/>
          <a:ln>
            <a:noFill/>
          </a:ln>
        </p:spPr>
      </p:pic>
      <p:sp>
        <p:nvSpPr>
          <p:cNvPr id="402" name="Google Shape;402;p51"/>
          <p:cNvSpPr txBox="1"/>
          <p:nvPr/>
        </p:nvSpPr>
        <p:spPr>
          <a:xfrm>
            <a:off x="6244400" y="865500"/>
            <a:ext cx="28056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Sakurai (MIT) and Lee (Stanford) ~1990 considered the problem of a workpiece held by clamps with friction:</a:t>
            </a:r>
            <a:endParaRPr sz="2100"/>
          </a:p>
          <a:p>
            <a:pPr indent="-247650" lvl="0" marL="57150" rtl="0" algn="l">
              <a:spcBef>
                <a:spcPts val="0"/>
              </a:spcBef>
              <a:spcAft>
                <a:spcPts val="0"/>
              </a:spcAft>
              <a:buSzPts val="2100"/>
              <a:buChar char="●"/>
            </a:pPr>
            <a:r>
              <a:rPr i="1" lang="en" sz="2100"/>
              <a:t>How many clamps needed? </a:t>
            </a:r>
            <a:endParaRPr i="1" sz="2100"/>
          </a:p>
          <a:p>
            <a:pPr indent="-247650" lvl="0" marL="57150" rtl="0" algn="l">
              <a:spcBef>
                <a:spcPts val="0"/>
              </a:spcBef>
              <a:spcAft>
                <a:spcPts val="0"/>
              </a:spcAft>
              <a:buSzPts val="2100"/>
              <a:buChar char="●"/>
            </a:pPr>
            <a:r>
              <a:rPr i="1" lang="en" sz="2100"/>
              <a:t>Where to put them?</a:t>
            </a:r>
            <a:endParaRPr i="1" sz="2100"/>
          </a:p>
          <a:p>
            <a:pPr indent="-247650" lvl="0" marL="57150" rtl="0" algn="l">
              <a:spcBef>
                <a:spcPts val="0"/>
              </a:spcBef>
              <a:spcAft>
                <a:spcPts val="0"/>
              </a:spcAft>
              <a:buSzPts val="2100"/>
              <a:buChar char="●"/>
            </a:pPr>
            <a:r>
              <a:rPr i="1" lang="en" sz="2100"/>
              <a:t>Maximum external </a:t>
            </a:r>
            <a:br>
              <a:rPr i="1" lang="en" sz="2100"/>
            </a:br>
            <a:r>
              <a:rPr i="1" lang="en" sz="2100"/>
              <a:t>force = ?</a:t>
            </a:r>
            <a:endParaRPr i="1"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301875" y="4335225"/>
            <a:ext cx="806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22222"/>
                </a:solidFill>
                <a:highlight>
                  <a:srgbClr val="FFFFFF"/>
                </a:highlight>
              </a:rPr>
              <a:t>Hang, Kaiyu, Andrew S. Morgan, and Aaron M. Dollar. "Pre-grasp sliding manipulation of thin objects using soft, compliant, or underactuated hands." </a:t>
            </a:r>
            <a:r>
              <a:rPr i="1" lang="en" sz="1200">
                <a:solidFill>
                  <a:srgbClr val="222222"/>
                </a:solidFill>
              </a:rPr>
              <a:t>IEEE Robotics and Automation Letters</a:t>
            </a:r>
            <a:r>
              <a:rPr lang="en" sz="1200">
                <a:solidFill>
                  <a:srgbClr val="222222"/>
                </a:solidFill>
                <a:highlight>
                  <a:srgbClr val="FFFFFF"/>
                </a:highlight>
              </a:rPr>
              <a:t> 4.2 (2019): 662-669.</a:t>
            </a:r>
            <a:endParaRPr sz="1200"/>
          </a:p>
        </p:txBody>
      </p:sp>
      <p:sp>
        <p:nvSpPr>
          <p:cNvPr id="76" name="Google Shape;76;p16"/>
          <p:cNvSpPr txBox="1"/>
          <p:nvPr/>
        </p:nvSpPr>
        <p:spPr>
          <a:xfrm>
            <a:off x="1863075" y="3653475"/>
            <a:ext cx="49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7" name="Google Shape;77;p16"/>
          <p:cNvSpPr txBox="1"/>
          <p:nvPr/>
        </p:nvSpPr>
        <p:spPr>
          <a:xfrm>
            <a:off x="6542738" y="344775"/>
            <a:ext cx="8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(video)</a:t>
            </a:r>
            <a:endParaRPr/>
          </a:p>
        </p:txBody>
      </p:sp>
      <p:pic>
        <p:nvPicPr>
          <p:cNvPr descr="Authors:&#10;Kaiyu Hang, Andrew S. Morgan, and Aaron M. Dollar&#10;&#10;Abstract:&#10;We address the problem of pregrasp sliding manipulation, which is an essential skill when a thin object cannot be directly grasped from a flat surface. Leveraged on the passive reconfigurability of soft, compliant, or underactuated robotic hands, we formulate this problem as an integrated motion and grasp planning problem, and plan the manipulation directly in the robot configuration space. Rather than explicitly precomputing a pair of valid start and goal configurations, and then in a separate step planning a path to connect them, our planner actively samples start and goal robot configurations from configuration sampleable regions modeled from the geometries of the object and support surface. While randomly connecting the sampled start and goal configurations in pairs, the planner verifies whether any connected pair can achieve the task to finally confirm a solution. The proposed planner is implemented and evaluated both in simulation and on a real robot. Given the inherent compliance of the employed Yale T42 hand, we relax the motion constraints and show that the planning performance is significantly boosted. Moreover, we show that our planner outperforms two baseline planners, and that it can deal with objects and support surfaces of arbitrary geometries and sizes.&#10;&#10;Link:&#10;https://ieeexplore.ieee.org/document/8610166?arnumber=8610166&amp;source=authoralert" id="78" name="Google Shape;78;p16" title="Pre-Grasp Sliding Manipulation of Thin Objects Using Soft, Compliant, or Underactuated Hands">
            <a:hlinkClick r:id="rId3"/>
          </p:cNvPr>
          <p:cNvPicPr preferRelativeResize="0"/>
          <p:nvPr/>
        </p:nvPicPr>
        <p:blipFill>
          <a:blip r:embed="rId4">
            <a:alphaModFix/>
          </a:blip>
          <a:stretch>
            <a:fillRect/>
          </a:stretch>
        </p:blipFill>
        <p:spPr>
          <a:xfrm>
            <a:off x="1763050" y="344775"/>
            <a:ext cx="5617900" cy="3990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Sakurai and Lee Assumptions</a:t>
            </a:r>
            <a:endParaRPr/>
          </a:p>
        </p:txBody>
      </p:sp>
      <p:sp>
        <p:nvSpPr>
          <p:cNvPr id="408" name="Google Shape;408;p52"/>
          <p:cNvSpPr txBox="1"/>
          <p:nvPr>
            <p:ph idx="1" type="body"/>
          </p:nvPr>
        </p:nvSpPr>
        <p:spPr>
          <a:xfrm>
            <a:off x="311700" y="1152475"/>
            <a:ext cx="810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Friction forces are dominated by the forces under each clamp.</a:t>
            </a:r>
            <a:endParaRPr/>
          </a:p>
          <a:p>
            <a:pPr indent="-342900" lvl="0" marL="457200" rtl="0" algn="l">
              <a:spcBef>
                <a:spcPts val="0"/>
              </a:spcBef>
              <a:spcAft>
                <a:spcPts val="0"/>
              </a:spcAft>
              <a:buSzPts val="1800"/>
              <a:buChar char="●"/>
            </a:pPr>
            <a:r>
              <a:rPr lang="en"/>
              <a:t>Clamp contact areas are small enough to approximate by frictional point contacts.</a:t>
            </a:r>
            <a:endParaRPr/>
          </a:p>
          <a:p>
            <a:pPr indent="-342900" lvl="0" marL="457200" rtl="0" algn="l">
              <a:spcBef>
                <a:spcPts val="0"/>
              </a:spcBef>
              <a:spcAft>
                <a:spcPts val="0"/>
              </a:spcAft>
              <a:buSzPts val="1800"/>
              <a:buChar char="●"/>
            </a:pPr>
            <a:r>
              <a:rPr lang="en"/>
              <a:t>We know where an external wrench [fex, fey, mez]’ is being applied (e.g. by a cutting tool) but we do not know the maximum magnitude that can be resisted without slipping.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3"/>
          <p:cNvSpPr txBox="1"/>
          <p:nvPr>
            <p:ph type="title"/>
          </p:nvPr>
        </p:nvSpPr>
        <p:spPr>
          <a:xfrm>
            <a:off x="311700" y="3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Imagine our board with 2 feet is a part being clamped by two clamps. </a:t>
            </a:r>
            <a:endParaRPr sz="2400"/>
          </a:p>
        </p:txBody>
      </p:sp>
      <p:pic>
        <p:nvPicPr>
          <p:cNvPr id="414" name="Google Shape;414;p53"/>
          <p:cNvPicPr preferRelativeResize="0"/>
          <p:nvPr/>
        </p:nvPicPr>
        <p:blipFill>
          <a:blip r:embed="rId3">
            <a:alphaModFix/>
          </a:blip>
          <a:stretch>
            <a:fillRect/>
          </a:stretch>
        </p:blipFill>
        <p:spPr>
          <a:xfrm>
            <a:off x="4048475" y="758150"/>
            <a:ext cx="4874075" cy="1917850"/>
          </a:xfrm>
          <a:prstGeom prst="rect">
            <a:avLst/>
          </a:prstGeom>
          <a:noFill/>
          <a:ln>
            <a:noFill/>
          </a:ln>
        </p:spPr>
      </p:pic>
      <p:pic>
        <p:nvPicPr>
          <p:cNvPr id="415" name="Google Shape;415;p53"/>
          <p:cNvPicPr preferRelativeResize="0"/>
          <p:nvPr/>
        </p:nvPicPr>
        <p:blipFill>
          <a:blip r:embed="rId4">
            <a:alphaModFix/>
          </a:blip>
          <a:stretch>
            <a:fillRect/>
          </a:stretch>
        </p:blipFill>
        <p:spPr>
          <a:xfrm>
            <a:off x="511100" y="3801450"/>
            <a:ext cx="1857775" cy="527675"/>
          </a:xfrm>
          <a:prstGeom prst="rect">
            <a:avLst/>
          </a:prstGeom>
          <a:noFill/>
          <a:ln>
            <a:noFill/>
          </a:ln>
        </p:spPr>
      </p:pic>
      <p:pic>
        <p:nvPicPr>
          <p:cNvPr id="416" name="Google Shape;416;p53"/>
          <p:cNvPicPr preferRelativeResize="0"/>
          <p:nvPr/>
        </p:nvPicPr>
        <p:blipFill>
          <a:blip r:embed="rId5">
            <a:alphaModFix/>
          </a:blip>
          <a:stretch>
            <a:fillRect/>
          </a:stretch>
        </p:blipFill>
        <p:spPr>
          <a:xfrm>
            <a:off x="522013" y="3053400"/>
            <a:ext cx="1846854" cy="527675"/>
          </a:xfrm>
          <a:prstGeom prst="rect">
            <a:avLst/>
          </a:prstGeom>
          <a:noFill/>
          <a:ln>
            <a:noFill/>
          </a:ln>
        </p:spPr>
      </p:pic>
      <p:sp>
        <p:nvSpPr>
          <p:cNvPr id="417" name="Google Shape;417;p53"/>
          <p:cNvSpPr txBox="1"/>
          <p:nvPr/>
        </p:nvSpPr>
        <p:spPr>
          <a:xfrm>
            <a:off x="3093225" y="3177225"/>
            <a:ext cx="54984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 unknowns</a:t>
            </a:r>
            <a:endParaRPr/>
          </a:p>
          <a:p>
            <a:pPr indent="0" lvl="0" marL="0" rtl="0" algn="l">
              <a:spcBef>
                <a:spcPts val="0"/>
              </a:spcBef>
              <a:spcAft>
                <a:spcPts val="0"/>
              </a:spcAft>
              <a:buNone/>
            </a:pPr>
            <a:r>
              <a:rPr lang="en"/>
              <a:t>3 linear equations, 2 non-linear constraints </a:t>
            </a:r>
            <a:r>
              <a:rPr i="1" lang="en"/>
              <a:t>(what are they?)</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Based on Maximum Work Inequality, we want to maximize power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18" name="Google Shape;418;p53"/>
          <p:cNvPicPr preferRelativeResize="0"/>
          <p:nvPr/>
        </p:nvPicPr>
        <p:blipFill>
          <a:blip r:embed="rId6">
            <a:alphaModFix/>
          </a:blip>
          <a:stretch>
            <a:fillRect/>
          </a:stretch>
        </p:blipFill>
        <p:spPr>
          <a:xfrm>
            <a:off x="2722166" y="4211320"/>
            <a:ext cx="2164184" cy="690300"/>
          </a:xfrm>
          <a:prstGeom prst="rect">
            <a:avLst/>
          </a:prstGeom>
          <a:noFill/>
          <a:ln>
            <a:noFill/>
          </a:ln>
        </p:spPr>
      </p:pic>
      <p:pic>
        <p:nvPicPr>
          <p:cNvPr id="419" name="Google Shape;419;p53"/>
          <p:cNvPicPr preferRelativeResize="0"/>
          <p:nvPr/>
        </p:nvPicPr>
        <p:blipFill>
          <a:blip r:embed="rId7">
            <a:alphaModFix/>
          </a:blip>
          <a:stretch>
            <a:fillRect/>
          </a:stretch>
        </p:blipFill>
        <p:spPr>
          <a:xfrm>
            <a:off x="358542" y="1275067"/>
            <a:ext cx="3407483" cy="442375"/>
          </a:xfrm>
          <a:prstGeom prst="rect">
            <a:avLst/>
          </a:prstGeom>
          <a:noFill/>
          <a:ln>
            <a:noFill/>
          </a:ln>
        </p:spPr>
      </p:pic>
      <p:pic>
        <p:nvPicPr>
          <p:cNvPr id="420" name="Google Shape;420;p53"/>
          <p:cNvPicPr preferRelativeResize="0"/>
          <p:nvPr/>
        </p:nvPicPr>
        <p:blipFill>
          <a:blip r:embed="rId8">
            <a:alphaModFix/>
          </a:blip>
          <a:stretch>
            <a:fillRect/>
          </a:stretch>
        </p:blipFill>
        <p:spPr>
          <a:xfrm>
            <a:off x="358549" y="1879451"/>
            <a:ext cx="3276700" cy="442375"/>
          </a:xfrm>
          <a:prstGeom prst="rect">
            <a:avLst/>
          </a:prstGeom>
          <a:noFill/>
          <a:ln>
            <a:noFill/>
          </a:ln>
        </p:spPr>
      </p:pic>
      <p:sp>
        <p:nvSpPr>
          <p:cNvPr id="421" name="Google Shape;421;p53"/>
          <p:cNvSpPr txBox="1"/>
          <p:nvPr/>
        </p:nvSpPr>
        <p:spPr>
          <a:xfrm>
            <a:off x="252275" y="2495550"/>
            <a:ext cx="302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p>
        </p:txBody>
      </p:sp>
      <p:sp>
        <p:nvSpPr>
          <p:cNvPr id="422" name="Google Shape;422;p53"/>
          <p:cNvSpPr txBox="1"/>
          <p:nvPr/>
        </p:nvSpPr>
        <p:spPr>
          <a:xfrm>
            <a:off x="5038725" y="4310175"/>
            <a:ext cx="381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Where </a:t>
            </a:r>
            <a:r>
              <a:rPr i="1" lang="en" sz="1800">
                <a:latin typeface="Times New Roman"/>
                <a:ea typeface="Times New Roman"/>
                <a:cs typeface="Times New Roman"/>
                <a:sym typeface="Times New Roman"/>
              </a:rPr>
              <a:t>F</a:t>
            </a:r>
            <a:r>
              <a:rPr baseline="-25000" i="1" lang="en" sz="2000">
                <a:latin typeface="Times New Roman"/>
                <a:ea typeface="Times New Roman"/>
                <a:cs typeface="Times New Roman"/>
                <a:sym typeface="Times New Roman"/>
              </a:rPr>
              <a:t>t</a:t>
            </a:r>
            <a:r>
              <a:rPr lang="en" sz="1800">
                <a:latin typeface="Times New Roman"/>
                <a:ea typeface="Times New Roman"/>
                <a:cs typeface="Times New Roman"/>
                <a:sym typeface="Times New Roman"/>
              </a:rPr>
              <a:t> = frictional sliding force</a:t>
            </a:r>
            <a:endParaRPr sz="1800">
              <a:latin typeface="Times New Roman"/>
              <a:ea typeface="Times New Roman"/>
              <a:cs typeface="Times New Roman"/>
              <a:sym typeface="Times New Roman"/>
            </a:endParaRPr>
          </a:p>
        </p:txBody>
      </p:sp>
      <p:pic>
        <p:nvPicPr>
          <p:cNvPr descr="\sum{M_z} = \mu \vec{r}_1 \times  f_{n1} + \mu \vec{r}_2 \times  f_{n2}" id="423" name="Google Shape;423;p53"/>
          <p:cNvPicPr preferRelativeResize="0"/>
          <p:nvPr/>
        </p:nvPicPr>
        <p:blipFill>
          <a:blip r:embed="rId9">
            <a:alphaModFix/>
          </a:blip>
          <a:stretch>
            <a:fillRect/>
          </a:stretch>
        </p:blipFill>
        <p:spPr>
          <a:xfrm>
            <a:off x="379538" y="2514725"/>
            <a:ext cx="3234713" cy="337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311700" y="253325"/>
            <a:ext cx="8520600" cy="8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If the object is rotating about one of the contact points (corresponding to a facet on the limit surface)</a:t>
            </a:r>
            <a:endParaRPr sz="2400"/>
          </a:p>
        </p:txBody>
      </p:sp>
      <p:pic>
        <p:nvPicPr>
          <p:cNvPr id="429" name="Google Shape;429;p54"/>
          <p:cNvPicPr preferRelativeResize="0"/>
          <p:nvPr/>
        </p:nvPicPr>
        <p:blipFill>
          <a:blip r:embed="rId3">
            <a:alphaModFix/>
          </a:blip>
          <a:stretch>
            <a:fillRect/>
          </a:stretch>
        </p:blipFill>
        <p:spPr>
          <a:xfrm>
            <a:off x="526924" y="3146350"/>
            <a:ext cx="2414114" cy="689750"/>
          </a:xfrm>
          <a:prstGeom prst="rect">
            <a:avLst/>
          </a:prstGeom>
          <a:noFill/>
          <a:ln>
            <a:noFill/>
          </a:ln>
        </p:spPr>
      </p:pic>
      <p:pic>
        <p:nvPicPr>
          <p:cNvPr id="430" name="Google Shape;430;p54"/>
          <p:cNvPicPr preferRelativeResize="0"/>
          <p:nvPr/>
        </p:nvPicPr>
        <p:blipFill>
          <a:blip r:embed="rId4">
            <a:alphaModFix/>
          </a:blip>
          <a:stretch>
            <a:fillRect/>
          </a:stretch>
        </p:blipFill>
        <p:spPr>
          <a:xfrm>
            <a:off x="498912" y="4121900"/>
            <a:ext cx="2428389" cy="689750"/>
          </a:xfrm>
          <a:prstGeom prst="rect">
            <a:avLst/>
          </a:prstGeom>
          <a:noFill/>
          <a:ln>
            <a:noFill/>
          </a:ln>
        </p:spPr>
      </p:pic>
      <p:pic>
        <p:nvPicPr>
          <p:cNvPr id="431" name="Google Shape;431;p54"/>
          <p:cNvPicPr preferRelativeResize="0"/>
          <p:nvPr/>
        </p:nvPicPr>
        <p:blipFill>
          <a:blip r:embed="rId5">
            <a:alphaModFix/>
          </a:blip>
          <a:stretch>
            <a:fillRect/>
          </a:stretch>
        </p:blipFill>
        <p:spPr>
          <a:xfrm>
            <a:off x="3995850" y="3146351"/>
            <a:ext cx="2612494" cy="689750"/>
          </a:xfrm>
          <a:prstGeom prst="rect">
            <a:avLst/>
          </a:prstGeom>
          <a:noFill/>
          <a:ln>
            <a:noFill/>
          </a:ln>
        </p:spPr>
      </p:pic>
      <p:cxnSp>
        <p:nvCxnSpPr>
          <p:cNvPr id="432" name="Google Shape;432;p54"/>
          <p:cNvCxnSpPr/>
          <p:nvPr/>
        </p:nvCxnSpPr>
        <p:spPr>
          <a:xfrm>
            <a:off x="2987476" y="3465312"/>
            <a:ext cx="911100" cy="0"/>
          </a:xfrm>
          <a:prstGeom prst="straightConnector1">
            <a:avLst/>
          </a:prstGeom>
          <a:noFill/>
          <a:ln cap="flat" cmpd="sng" w="76200">
            <a:solidFill>
              <a:srgbClr val="980000"/>
            </a:solidFill>
            <a:prstDash val="solid"/>
            <a:round/>
            <a:headEnd len="med" w="med" type="none"/>
            <a:tailEnd len="med" w="med" type="triangle"/>
          </a:ln>
        </p:spPr>
      </p:cxnSp>
      <p:sp>
        <p:nvSpPr>
          <p:cNvPr id="433" name="Google Shape;433;p54"/>
          <p:cNvSpPr txBox="1"/>
          <p:nvPr/>
        </p:nvSpPr>
        <p:spPr>
          <a:xfrm>
            <a:off x="4631925" y="1688875"/>
            <a:ext cx="3513900" cy="13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 unknowns</a:t>
            </a:r>
            <a:endParaRPr/>
          </a:p>
          <a:p>
            <a:pPr indent="0" lvl="0" marL="0" rtl="0" algn="l">
              <a:spcBef>
                <a:spcPts val="0"/>
              </a:spcBef>
              <a:spcAft>
                <a:spcPts val="0"/>
              </a:spcAft>
              <a:buNone/>
            </a:pPr>
            <a:r>
              <a:rPr lang="en"/>
              <a:t>3 linear equations</a:t>
            </a:r>
            <a:endParaRPr/>
          </a:p>
          <a:p>
            <a:pPr indent="0" lvl="0" marL="0" rtl="0" algn="l">
              <a:spcBef>
                <a:spcPts val="0"/>
              </a:spcBef>
              <a:spcAft>
                <a:spcPts val="0"/>
              </a:spcAft>
              <a:buNone/>
            </a:pPr>
            <a:r>
              <a:rPr lang="en"/>
              <a:t>1 non-linear equality</a:t>
            </a:r>
            <a:endParaRPr/>
          </a:p>
          <a:p>
            <a:pPr indent="0" lvl="0" marL="0" rtl="0" algn="l">
              <a:spcBef>
                <a:spcPts val="0"/>
              </a:spcBef>
              <a:spcAft>
                <a:spcPts val="0"/>
              </a:spcAft>
              <a:buNone/>
            </a:pPr>
            <a:r>
              <a:rPr lang="en"/>
              <a:t>1 non-linear inequality constraint</a:t>
            </a:r>
            <a:endParaRPr/>
          </a:p>
          <a:p>
            <a:pPr indent="0" lvl="0" marL="0" rtl="0" algn="l">
              <a:spcBef>
                <a:spcPts val="0"/>
              </a:spcBef>
              <a:spcAft>
                <a:spcPts val="0"/>
              </a:spcAft>
              <a:buNone/>
            </a:pPr>
            <a:r>
              <a:t/>
            </a:r>
            <a:endParaRPr/>
          </a:p>
        </p:txBody>
      </p:sp>
      <p:pic>
        <p:nvPicPr>
          <p:cNvPr id="434" name="Google Shape;434;p54"/>
          <p:cNvPicPr preferRelativeResize="0"/>
          <p:nvPr/>
        </p:nvPicPr>
        <p:blipFill>
          <a:blip r:embed="rId6">
            <a:alphaModFix/>
          </a:blip>
          <a:stretch>
            <a:fillRect/>
          </a:stretch>
        </p:blipFill>
        <p:spPr>
          <a:xfrm>
            <a:off x="358542" y="1311055"/>
            <a:ext cx="3407483" cy="442375"/>
          </a:xfrm>
          <a:prstGeom prst="rect">
            <a:avLst/>
          </a:prstGeom>
          <a:noFill/>
          <a:ln>
            <a:noFill/>
          </a:ln>
        </p:spPr>
      </p:pic>
      <p:pic>
        <p:nvPicPr>
          <p:cNvPr id="435" name="Google Shape;435;p54"/>
          <p:cNvPicPr preferRelativeResize="0"/>
          <p:nvPr/>
        </p:nvPicPr>
        <p:blipFill>
          <a:blip r:embed="rId7">
            <a:alphaModFix/>
          </a:blip>
          <a:stretch>
            <a:fillRect/>
          </a:stretch>
        </p:blipFill>
        <p:spPr>
          <a:xfrm>
            <a:off x="358549" y="1879451"/>
            <a:ext cx="3276700" cy="442375"/>
          </a:xfrm>
          <a:prstGeom prst="rect">
            <a:avLst/>
          </a:prstGeom>
          <a:noFill/>
          <a:ln>
            <a:noFill/>
          </a:ln>
        </p:spPr>
      </p:pic>
      <p:pic>
        <p:nvPicPr>
          <p:cNvPr descr="\sum{M_z} = \mu \vec{r}_1 \times  f_{n1} + \mu \vec{r}_2 \times  f_{n2}" id="436" name="Google Shape;436;p54"/>
          <p:cNvPicPr preferRelativeResize="0"/>
          <p:nvPr/>
        </p:nvPicPr>
        <p:blipFill>
          <a:blip r:embed="rId8">
            <a:alphaModFix/>
          </a:blip>
          <a:stretch>
            <a:fillRect/>
          </a:stretch>
        </p:blipFill>
        <p:spPr>
          <a:xfrm>
            <a:off x="379538" y="2514725"/>
            <a:ext cx="3234713" cy="337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0" name="Shape 440"/>
        <p:cNvGrpSpPr/>
        <p:nvPr/>
      </p:nvGrpSpPr>
      <p:grpSpPr>
        <a:xfrm>
          <a:off x="0" y="0"/>
          <a:ext cx="0" cy="0"/>
          <a:chOff x="0" y="0"/>
          <a:chExt cx="0" cy="0"/>
        </a:xfrm>
      </p:grpSpPr>
      <p:sp>
        <p:nvSpPr>
          <p:cNvPr id="441" name="Google Shape;441;p55"/>
          <p:cNvSpPr txBox="1"/>
          <p:nvPr>
            <p:ph type="title"/>
          </p:nvPr>
        </p:nvSpPr>
        <p:spPr>
          <a:xfrm>
            <a:off x="311700" y="3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again to our same example, now with COR</a:t>
            </a:r>
            <a:endParaRPr/>
          </a:p>
        </p:txBody>
      </p:sp>
      <p:pic>
        <p:nvPicPr>
          <p:cNvPr id="442" name="Google Shape;442;p55"/>
          <p:cNvPicPr preferRelativeResize="0"/>
          <p:nvPr/>
        </p:nvPicPr>
        <p:blipFill>
          <a:blip r:embed="rId3">
            <a:alphaModFix/>
          </a:blip>
          <a:stretch>
            <a:fillRect/>
          </a:stretch>
        </p:blipFill>
        <p:spPr>
          <a:xfrm>
            <a:off x="4933056" y="759350"/>
            <a:ext cx="4058544" cy="3770625"/>
          </a:xfrm>
          <a:prstGeom prst="rect">
            <a:avLst/>
          </a:prstGeom>
          <a:noFill/>
          <a:ln>
            <a:noFill/>
          </a:ln>
        </p:spPr>
      </p:pic>
      <p:pic>
        <p:nvPicPr>
          <p:cNvPr id="443" name="Google Shape;443;p55"/>
          <p:cNvPicPr preferRelativeResize="0"/>
          <p:nvPr/>
        </p:nvPicPr>
        <p:blipFill>
          <a:blip r:embed="rId4">
            <a:alphaModFix/>
          </a:blip>
          <a:stretch>
            <a:fillRect/>
          </a:stretch>
        </p:blipFill>
        <p:spPr>
          <a:xfrm>
            <a:off x="140275" y="966849"/>
            <a:ext cx="4890949" cy="2142475"/>
          </a:xfrm>
          <a:prstGeom prst="rect">
            <a:avLst/>
          </a:prstGeom>
          <a:noFill/>
          <a:ln>
            <a:noFill/>
          </a:ln>
        </p:spPr>
      </p:pic>
      <p:sp>
        <p:nvSpPr>
          <p:cNvPr id="444" name="Google Shape;444;p55"/>
          <p:cNvSpPr txBox="1"/>
          <p:nvPr>
            <p:ph idx="1" type="body"/>
          </p:nvPr>
        </p:nvSpPr>
        <p:spPr>
          <a:xfrm>
            <a:off x="392075" y="3371700"/>
            <a:ext cx="6588600" cy="17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Knowns: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Unknowns:  </a:t>
            </a:r>
            <a:endParaRPr/>
          </a:p>
        </p:txBody>
      </p:sp>
      <p:pic>
        <p:nvPicPr>
          <p:cNvPr id="445" name="Google Shape;445;p55"/>
          <p:cNvPicPr preferRelativeResize="0"/>
          <p:nvPr/>
        </p:nvPicPr>
        <p:blipFill>
          <a:blip r:embed="rId5">
            <a:alphaModFix/>
          </a:blip>
          <a:stretch>
            <a:fillRect/>
          </a:stretch>
        </p:blipFill>
        <p:spPr>
          <a:xfrm>
            <a:off x="1910210" y="4379710"/>
            <a:ext cx="369718" cy="572700"/>
          </a:xfrm>
          <a:prstGeom prst="rect">
            <a:avLst/>
          </a:prstGeom>
          <a:noFill/>
          <a:ln>
            <a:noFill/>
          </a:ln>
        </p:spPr>
      </p:pic>
      <p:pic>
        <p:nvPicPr>
          <p:cNvPr id="446" name="Google Shape;446;p55"/>
          <p:cNvPicPr preferRelativeResize="0"/>
          <p:nvPr/>
        </p:nvPicPr>
        <p:blipFill>
          <a:blip r:embed="rId6">
            <a:alphaModFix/>
          </a:blip>
          <a:stretch>
            <a:fillRect/>
          </a:stretch>
        </p:blipFill>
        <p:spPr>
          <a:xfrm>
            <a:off x="2847988" y="4392922"/>
            <a:ext cx="437000" cy="546250"/>
          </a:xfrm>
          <a:prstGeom prst="rect">
            <a:avLst/>
          </a:prstGeom>
          <a:noFill/>
          <a:ln>
            <a:noFill/>
          </a:ln>
        </p:spPr>
      </p:pic>
      <p:pic>
        <p:nvPicPr>
          <p:cNvPr id="447" name="Google Shape;447;p55"/>
          <p:cNvPicPr preferRelativeResize="0"/>
          <p:nvPr/>
        </p:nvPicPr>
        <p:blipFill>
          <a:blip r:embed="rId7">
            <a:alphaModFix/>
          </a:blip>
          <a:stretch>
            <a:fillRect/>
          </a:stretch>
        </p:blipFill>
        <p:spPr>
          <a:xfrm>
            <a:off x="1809320" y="3469793"/>
            <a:ext cx="571500" cy="459557"/>
          </a:xfrm>
          <a:prstGeom prst="rect">
            <a:avLst/>
          </a:prstGeom>
          <a:noFill/>
          <a:ln>
            <a:noFill/>
          </a:ln>
        </p:spPr>
      </p:pic>
      <p:pic>
        <p:nvPicPr>
          <p:cNvPr id="448" name="Google Shape;448;p55"/>
          <p:cNvPicPr preferRelativeResize="0"/>
          <p:nvPr/>
        </p:nvPicPr>
        <p:blipFill>
          <a:blip r:embed="rId8">
            <a:alphaModFix/>
          </a:blip>
          <a:stretch>
            <a:fillRect/>
          </a:stretch>
        </p:blipFill>
        <p:spPr>
          <a:xfrm>
            <a:off x="2823600" y="3478674"/>
            <a:ext cx="485775" cy="460863"/>
          </a:xfrm>
          <a:prstGeom prst="rect">
            <a:avLst/>
          </a:prstGeom>
          <a:noFill/>
          <a:ln>
            <a:noFill/>
          </a:ln>
        </p:spPr>
      </p:pic>
      <p:pic>
        <p:nvPicPr>
          <p:cNvPr id="449" name="Google Shape;449;p55"/>
          <p:cNvPicPr preferRelativeResize="0"/>
          <p:nvPr/>
        </p:nvPicPr>
        <p:blipFill>
          <a:blip r:embed="rId9">
            <a:alphaModFix/>
          </a:blip>
          <a:stretch>
            <a:fillRect/>
          </a:stretch>
        </p:blipFill>
        <p:spPr>
          <a:xfrm>
            <a:off x="3697475" y="4359138"/>
            <a:ext cx="979575" cy="657183"/>
          </a:xfrm>
          <a:prstGeom prst="rect">
            <a:avLst/>
          </a:prstGeom>
          <a:noFill/>
          <a:ln>
            <a:noFill/>
          </a:ln>
        </p:spPr>
      </p:pic>
      <p:pic>
        <p:nvPicPr>
          <p:cNvPr id="450" name="Google Shape;450;p55"/>
          <p:cNvPicPr preferRelativeResize="0"/>
          <p:nvPr/>
        </p:nvPicPr>
        <p:blipFill>
          <a:blip r:embed="rId10">
            <a:alphaModFix/>
          </a:blip>
          <a:stretch>
            <a:fillRect/>
          </a:stretch>
        </p:blipFill>
        <p:spPr>
          <a:xfrm>
            <a:off x="3631425" y="3249950"/>
            <a:ext cx="979575" cy="968575"/>
          </a:xfrm>
          <a:prstGeom prst="rect">
            <a:avLst/>
          </a:prstGeom>
          <a:noFill/>
          <a:ln>
            <a:noFill/>
          </a:ln>
        </p:spPr>
      </p:pic>
      <p:sp>
        <p:nvSpPr>
          <p:cNvPr id="451" name="Google Shape;451;p55"/>
          <p:cNvSpPr txBox="1"/>
          <p:nvPr/>
        </p:nvSpPr>
        <p:spPr>
          <a:xfrm>
            <a:off x="176075" y="2647950"/>
            <a:ext cx="302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a:t>
            </a:r>
            <a:endParaRPr b="1" sz="1500"/>
          </a:p>
        </p:txBody>
      </p:sp>
      <p:cxnSp>
        <p:nvCxnSpPr>
          <p:cNvPr id="452" name="Google Shape;452;p55"/>
          <p:cNvCxnSpPr/>
          <p:nvPr/>
        </p:nvCxnSpPr>
        <p:spPr>
          <a:xfrm>
            <a:off x="6021525" y="3908550"/>
            <a:ext cx="663300" cy="698100"/>
          </a:xfrm>
          <a:prstGeom prst="straightConnector1">
            <a:avLst/>
          </a:prstGeom>
          <a:noFill/>
          <a:ln cap="flat" cmpd="sng" w="28575">
            <a:solidFill>
              <a:srgbClr val="990000"/>
            </a:solidFill>
            <a:prstDash val="solid"/>
            <a:round/>
            <a:headEnd len="med" w="med" type="none"/>
            <a:tailEnd len="med" w="med" type="triangle"/>
          </a:ln>
        </p:spPr>
      </p:cxnSp>
      <p:sp>
        <p:nvSpPr>
          <p:cNvPr id="453" name="Google Shape;453;p55"/>
          <p:cNvSpPr/>
          <p:nvPr/>
        </p:nvSpPr>
        <p:spPr>
          <a:xfrm>
            <a:off x="6605950" y="2941150"/>
            <a:ext cx="267650" cy="430550"/>
          </a:xfrm>
          <a:custGeom>
            <a:rect b="b" l="l" r="r" t="t"/>
            <a:pathLst>
              <a:path extrusionOk="0" h="17222" w="10706">
                <a:moveTo>
                  <a:pt x="10706" y="17222"/>
                </a:moveTo>
                <a:cubicBezTo>
                  <a:pt x="5082" y="13472"/>
                  <a:pt x="0" y="6759"/>
                  <a:pt x="0" y="0"/>
                </a:cubicBezTo>
              </a:path>
            </a:pathLst>
          </a:custGeom>
          <a:noFill/>
          <a:ln cap="flat" cmpd="sng" w="28575">
            <a:solidFill>
              <a:srgbClr val="A61C00"/>
            </a:solidFill>
            <a:prstDash val="solid"/>
            <a:round/>
            <a:headEnd len="med" w="med" type="none"/>
            <a:tailEnd len="med" w="med" type="stealth"/>
          </a:ln>
        </p:spPr>
      </p:sp>
      <p:sp>
        <p:nvSpPr>
          <p:cNvPr id="454" name="Google Shape;454;p55"/>
          <p:cNvSpPr txBox="1"/>
          <p:nvPr/>
        </p:nvSpPr>
        <p:spPr>
          <a:xfrm>
            <a:off x="6154125" y="4563838"/>
            <a:ext cx="24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actually, f2 is this way...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8" name="Shape 458"/>
        <p:cNvGrpSpPr/>
        <p:nvPr/>
      </p:nvGrpSpPr>
      <p:grpSpPr>
        <a:xfrm>
          <a:off x="0" y="0"/>
          <a:ext cx="0" cy="0"/>
          <a:chOff x="0" y="0"/>
          <a:chExt cx="0" cy="0"/>
        </a:xfrm>
      </p:grpSpPr>
      <p:pic>
        <p:nvPicPr>
          <p:cNvPr id="459" name="Google Shape;459;p56"/>
          <p:cNvPicPr preferRelativeResize="0"/>
          <p:nvPr/>
        </p:nvPicPr>
        <p:blipFill>
          <a:blip r:embed="rId3">
            <a:alphaModFix/>
          </a:blip>
          <a:stretch>
            <a:fillRect/>
          </a:stretch>
        </p:blipFill>
        <p:spPr>
          <a:xfrm>
            <a:off x="2390775" y="1228725"/>
            <a:ext cx="4362450" cy="2686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ph type="title"/>
          </p:nvPr>
        </p:nvSpPr>
        <p:spPr>
          <a:xfrm>
            <a:off x="806425" y="752700"/>
            <a:ext cx="6501000" cy="30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r>
              <a:rPr lang="en"/>
              <a:t>Sakurai (1990) example in more detail in preparation for the assignment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311700" y="1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Sakurai setup: consider an object sliding in the plane</a:t>
            </a:r>
            <a:endParaRPr sz="2500"/>
          </a:p>
        </p:txBody>
      </p:sp>
      <p:pic>
        <p:nvPicPr>
          <p:cNvPr id="470" name="Google Shape;470;p58"/>
          <p:cNvPicPr preferRelativeResize="0"/>
          <p:nvPr/>
        </p:nvPicPr>
        <p:blipFill>
          <a:blip r:embed="rId3">
            <a:alphaModFix/>
          </a:blip>
          <a:stretch>
            <a:fillRect/>
          </a:stretch>
        </p:blipFill>
        <p:spPr>
          <a:xfrm>
            <a:off x="152400" y="665300"/>
            <a:ext cx="8855900" cy="4402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59"/>
          <p:cNvPicPr preferRelativeResize="0"/>
          <p:nvPr/>
        </p:nvPicPr>
        <p:blipFill>
          <a:blip r:embed="rId3">
            <a:alphaModFix/>
          </a:blip>
          <a:stretch>
            <a:fillRect/>
          </a:stretch>
        </p:blipFill>
        <p:spPr>
          <a:xfrm>
            <a:off x="552450" y="446950"/>
            <a:ext cx="7639823" cy="4696552"/>
          </a:xfrm>
          <a:prstGeom prst="rect">
            <a:avLst/>
          </a:prstGeom>
          <a:noFill/>
          <a:ln>
            <a:noFill/>
          </a:ln>
        </p:spPr>
      </p:pic>
      <p:sp>
        <p:nvSpPr>
          <p:cNvPr id="476" name="Google Shape;476;p59"/>
          <p:cNvSpPr txBox="1"/>
          <p:nvPr>
            <p:ph type="title"/>
          </p:nvPr>
        </p:nvSpPr>
        <p:spPr>
          <a:xfrm>
            <a:off x="311700" y="1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object has </a:t>
            </a:r>
            <a:r>
              <a:rPr i="1" lang="en" sz="2400"/>
              <a:t>n</a:t>
            </a:r>
            <a:r>
              <a:rPr lang="en" sz="2400"/>
              <a:t> points of contact and rotates about some CoR</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60"/>
          <p:cNvPicPr preferRelativeResize="0"/>
          <p:nvPr/>
        </p:nvPicPr>
        <p:blipFill>
          <a:blip r:embed="rId3">
            <a:alphaModFix/>
          </a:blip>
          <a:stretch>
            <a:fillRect/>
          </a:stretch>
        </p:blipFill>
        <p:spPr>
          <a:xfrm>
            <a:off x="152400" y="312875"/>
            <a:ext cx="8231091" cy="4678224"/>
          </a:xfrm>
          <a:prstGeom prst="rect">
            <a:avLst/>
          </a:prstGeom>
          <a:noFill/>
          <a:ln>
            <a:noFill/>
          </a:ln>
        </p:spPr>
      </p:pic>
      <p:sp>
        <p:nvSpPr>
          <p:cNvPr id="482" name="Google Shape;482;p60"/>
          <p:cNvSpPr txBox="1"/>
          <p:nvPr>
            <p:ph type="title"/>
          </p:nvPr>
        </p:nvSpPr>
        <p:spPr>
          <a:xfrm>
            <a:off x="152400" y="-2650"/>
            <a:ext cx="534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Sakurai worked example (eq 4.2.9)</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61"/>
          <p:cNvPicPr preferRelativeResize="0"/>
          <p:nvPr/>
        </p:nvPicPr>
        <p:blipFill>
          <a:blip r:embed="rId3">
            <a:alphaModFix/>
          </a:blip>
          <a:stretch>
            <a:fillRect/>
          </a:stretch>
        </p:blipFill>
        <p:spPr>
          <a:xfrm>
            <a:off x="657225" y="355425"/>
            <a:ext cx="7486649" cy="4711874"/>
          </a:xfrm>
          <a:prstGeom prst="rect">
            <a:avLst/>
          </a:prstGeom>
          <a:noFill/>
          <a:ln>
            <a:noFill/>
          </a:ln>
        </p:spPr>
      </p:pic>
      <p:sp>
        <p:nvSpPr>
          <p:cNvPr id="488" name="Google Shape;488;p61"/>
          <p:cNvSpPr txBox="1"/>
          <p:nvPr>
            <p:ph type="title"/>
          </p:nvPr>
        </p:nvSpPr>
        <p:spPr>
          <a:xfrm>
            <a:off x="311700" y="1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Possibly it rotates about one of the contacts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54275" y="4335225"/>
            <a:ext cx="806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Hou, Yifan et al. “Reorienting Objects in 3D Space Using Pivoting.” </a:t>
            </a:r>
            <a:r>
              <a:rPr i="1" lang="en" sz="1100">
                <a:solidFill>
                  <a:schemeClr val="dk1"/>
                </a:solidFill>
              </a:rPr>
              <a:t>ArXiv</a:t>
            </a:r>
            <a:r>
              <a:rPr lang="en" sz="1100">
                <a:solidFill>
                  <a:schemeClr val="dk1"/>
                </a:solidFill>
              </a:rPr>
              <a:t> abs/1912.02752 (2019): n. pag.</a:t>
            </a:r>
            <a:endParaRPr sz="1200"/>
          </a:p>
        </p:txBody>
      </p:sp>
      <p:sp>
        <p:nvSpPr>
          <p:cNvPr id="84" name="Google Shape;84;p17"/>
          <p:cNvSpPr txBox="1"/>
          <p:nvPr/>
        </p:nvSpPr>
        <p:spPr>
          <a:xfrm>
            <a:off x="1863075" y="3653475"/>
            <a:ext cx="49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Title: Reorienting Objects in 3D Space Using Pivoting&#10;&#10;Project Page:&#10;http://www.cs.cmu.edu/~yifanh/project_reorienting/&#10;&#10;Authors: Yifan Hou, Zhenzhong Jia, Matthew T. Mason&#10;https://arxiv.org/abs/1912.02752&#10;&#10;We consider the problem of reorienting a rigid object with arbitrary known shape on a table using a two-finger pinch gripper. Reorienting problem is challenging because of its non-smoothness and high dimensionality. In this work, we focus on solving reorienting using pivoting, in which we allow the grasped object to rotate between fingers. Pivoting decouples the gripper rotation from the object motion, making it possible to reorient an object under strict robot workspace constraints. We provide detailed mechanical analysis to the 3D pivoting motion on a table, which leads to simple geometric conditions for its stability. To solve reorienting problems, we introduce two motion primitives: pivot-on-support and roll-on-support, and provide an efficient hierarchical motion planning algorithm with the two motion primitives to solve for the gripper motions that reorient an object between arbitrary poses.&#10;&#10;To handle the uncertainties in modeling and perception, we make conservative plans that work in the worst case, and propose a robust control strategy for executing the motion plan. Finally we discuss the mechanical requirements on the robot and provide a &quot;two-phase&quot; gripper design to implement both pivoting grasp and firm grasp. We demonstrate the effectiveness of our method in simulations and multiple experiments. Our algorithm can solve more reorienting problems with fewer making and breaking contacts, when compared to traditional pick-and-place based methods." id="85" name="Google Shape;85;p17" title="Reorienting Objects in 3D Space Using Pivoting">
            <a:hlinkClick r:id="rId3"/>
          </p:cNvPr>
          <p:cNvPicPr preferRelativeResize="0"/>
          <p:nvPr/>
        </p:nvPicPr>
        <p:blipFill>
          <a:blip r:embed="rId4">
            <a:alphaModFix/>
          </a:blip>
          <a:stretch>
            <a:fillRect/>
          </a:stretch>
        </p:blipFill>
        <p:spPr>
          <a:xfrm>
            <a:off x="2099475" y="693800"/>
            <a:ext cx="4464900" cy="334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62"/>
          <p:cNvPicPr preferRelativeResize="0"/>
          <p:nvPr/>
        </p:nvPicPr>
        <p:blipFill>
          <a:blip r:embed="rId3">
            <a:alphaModFix/>
          </a:blip>
          <a:stretch>
            <a:fillRect/>
          </a:stretch>
        </p:blipFill>
        <p:spPr>
          <a:xfrm>
            <a:off x="304800" y="152400"/>
            <a:ext cx="8080440" cy="4991099"/>
          </a:xfrm>
          <a:prstGeom prst="rect">
            <a:avLst/>
          </a:prstGeom>
          <a:noFill/>
          <a:ln>
            <a:noFill/>
          </a:ln>
        </p:spPr>
      </p:pic>
      <p:sp>
        <p:nvSpPr>
          <p:cNvPr id="494" name="Google Shape;494;p62"/>
          <p:cNvSpPr txBox="1"/>
          <p:nvPr>
            <p:ph type="title"/>
          </p:nvPr>
        </p:nvSpPr>
        <p:spPr>
          <a:xfrm>
            <a:off x="311700" y="1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Possibly it rotates about one of the contacts</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3"/>
          <p:cNvPicPr preferRelativeResize="0"/>
          <p:nvPr/>
        </p:nvPicPr>
        <p:blipFill>
          <a:blip r:embed="rId3">
            <a:alphaModFix/>
          </a:blip>
          <a:stretch>
            <a:fillRect/>
          </a:stretch>
        </p:blipFill>
        <p:spPr>
          <a:xfrm>
            <a:off x="311700" y="65950"/>
            <a:ext cx="8295147" cy="4249599"/>
          </a:xfrm>
          <a:prstGeom prst="rect">
            <a:avLst/>
          </a:prstGeom>
          <a:noFill/>
          <a:ln>
            <a:noFill/>
          </a:ln>
        </p:spPr>
      </p:pic>
      <p:sp>
        <p:nvSpPr>
          <p:cNvPr id="500" name="Google Shape;500;p63"/>
          <p:cNvSpPr txBox="1"/>
          <p:nvPr>
            <p:ph type="title"/>
          </p:nvPr>
        </p:nvSpPr>
        <p:spPr>
          <a:xfrm>
            <a:off x="311700" y="1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Sakurai example Fig. 4.2.7 and results</a:t>
            </a:r>
            <a:endParaRPr sz="2400"/>
          </a:p>
        </p:txBody>
      </p:sp>
      <p:sp>
        <p:nvSpPr>
          <p:cNvPr id="501" name="Google Shape;501;p63"/>
          <p:cNvSpPr txBox="1"/>
          <p:nvPr/>
        </p:nvSpPr>
        <p:spPr>
          <a:xfrm>
            <a:off x="728375" y="4289250"/>
            <a:ext cx="51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02" name="Google Shape;502;p63"/>
          <p:cNvSpPr txBox="1"/>
          <p:nvPr/>
        </p:nvSpPr>
        <p:spPr>
          <a:xfrm>
            <a:off x="665425" y="4298250"/>
            <a:ext cx="767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1C4587"/>
                </a:solidFill>
              </a:rPr>
              <a:t>Sakurai does not solve this using the special case method in the last slide. Instead he applies the Maximum Work method, and obtains the same result</a:t>
            </a:r>
            <a:endParaRPr sz="1600">
              <a:solidFill>
                <a:srgbClr val="1C4587"/>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4"/>
          <p:cNvSpPr txBox="1"/>
          <p:nvPr/>
        </p:nvSpPr>
        <p:spPr>
          <a:xfrm>
            <a:off x="728375" y="4289250"/>
            <a:ext cx="51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08" name="Google Shape;508;p64"/>
          <p:cNvPicPr preferRelativeResize="0"/>
          <p:nvPr/>
        </p:nvPicPr>
        <p:blipFill>
          <a:blip r:embed="rId3">
            <a:alphaModFix/>
          </a:blip>
          <a:stretch>
            <a:fillRect/>
          </a:stretch>
        </p:blipFill>
        <p:spPr>
          <a:xfrm>
            <a:off x="125475" y="56150"/>
            <a:ext cx="4400300" cy="5055651"/>
          </a:xfrm>
          <a:prstGeom prst="rect">
            <a:avLst/>
          </a:prstGeom>
          <a:noFill/>
          <a:ln>
            <a:noFill/>
          </a:ln>
        </p:spPr>
      </p:pic>
      <p:sp>
        <p:nvSpPr>
          <p:cNvPr id="509" name="Google Shape;509;p64"/>
          <p:cNvSpPr txBox="1"/>
          <p:nvPr>
            <p:ph type="title"/>
          </p:nvPr>
        </p:nvSpPr>
        <p:spPr>
          <a:xfrm>
            <a:off x="2745150" y="0"/>
            <a:ext cx="365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More generally:</a:t>
            </a:r>
            <a:endParaRPr sz="2400"/>
          </a:p>
        </p:txBody>
      </p:sp>
      <p:pic>
        <p:nvPicPr>
          <p:cNvPr id="510" name="Google Shape;510;p64"/>
          <p:cNvPicPr preferRelativeResize="0"/>
          <p:nvPr/>
        </p:nvPicPr>
        <p:blipFill>
          <a:blip r:embed="rId4">
            <a:alphaModFix/>
          </a:blip>
          <a:stretch>
            <a:fillRect/>
          </a:stretch>
        </p:blipFill>
        <p:spPr>
          <a:xfrm>
            <a:off x="5182025" y="116938"/>
            <a:ext cx="3800676" cy="4934076"/>
          </a:xfrm>
          <a:prstGeom prst="rect">
            <a:avLst/>
          </a:prstGeom>
          <a:noFill/>
          <a:ln>
            <a:noFill/>
          </a:ln>
        </p:spPr>
      </p:pic>
      <p:sp>
        <p:nvSpPr>
          <p:cNvPr id="511" name="Google Shape;511;p64"/>
          <p:cNvSpPr txBox="1"/>
          <p:nvPr/>
        </p:nvSpPr>
        <p:spPr>
          <a:xfrm flipH="1" rot="10800000">
            <a:off x="5073350" y="1358056"/>
            <a:ext cx="2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5"/>
          <p:cNvSpPr txBox="1"/>
          <p:nvPr>
            <p:ph type="title"/>
          </p:nvPr>
        </p:nvSpPr>
        <p:spPr>
          <a:xfrm>
            <a:off x="311700" y="23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 Questions</a:t>
            </a:r>
            <a:endParaRPr/>
          </a:p>
        </p:txBody>
      </p:sp>
      <p:sp>
        <p:nvSpPr>
          <p:cNvPr id="517" name="Google Shape;517;p65"/>
          <p:cNvSpPr txBox="1"/>
          <p:nvPr>
            <p:ph idx="1" type="body"/>
          </p:nvPr>
        </p:nvSpPr>
        <p:spPr>
          <a:xfrm>
            <a:off x="311700" y="1152475"/>
            <a:ext cx="8475300" cy="15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Q</a:t>
            </a:r>
            <a:r>
              <a:rPr b="1" lang="en"/>
              <a:t>1</a:t>
            </a:r>
            <a:r>
              <a:rPr lang="en"/>
              <a:t>: Using the file </a:t>
            </a:r>
            <a:r>
              <a:rPr b="1" lang="en"/>
              <a:t>SakuraiFriction.py</a:t>
            </a:r>
            <a:r>
              <a:rPr lang="en"/>
              <a:t>, reproduce the example problem in pages 90-100 of H. Sakurai’s MIT PhD thesis. (You will need to fill in some missing blanks in the script toward the end)</a:t>
            </a:r>
            <a:endParaRPr/>
          </a:p>
          <a:p>
            <a:pPr indent="-342900" lvl="0" marL="457200" rtl="0" algn="l">
              <a:spcBef>
                <a:spcPts val="1600"/>
              </a:spcBef>
              <a:spcAft>
                <a:spcPts val="0"/>
              </a:spcAft>
              <a:buSzPts val="1800"/>
              <a:buChar char="●"/>
            </a:pPr>
            <a:r>
              <a:rPr lang="en"/>
              <a:t>Answer questions on the accuracy of the approach.</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Exercise Questions</a:t>
            </a:r>
            <a:endParaRPr/>
          </a:p>
          <a:p>
            <a:pPr indent="0" lvl="0" marL="0" rtl="0" algn="l">
              <a:spcBef>
                <a:spcPts val="0"/>
              </a:spcBef>
              <a:spcAft>
                <a:spcPts val="0"/>
              </a:spcAft>
              <a:buNone/>
            </a:pPr>
            <a:r>
              <a:t/>
            </a:r>
            <a:endParaRPr/>
          </a:p>
        </p:txBody>
      </p:sp>
      <p:sp>
        <p:nvSpPr>
          <p:cNvPr id="523" name="Google Shape;523;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Q</a:t>
            </a:r>
            <a:r>
              <a:rPr b="1" lang="en"/>
              <a:t> 2</a:t>
            </a:r>
            <a:r>
              <a:rPr lang="en"/>
              <a:t>: Use the script </a:t>
            </a:r>
            <a:r>
              <a:rPr b="1" lang="en"/>
              <a:t>LS-ellipsoid.py</a:t>
            </a:r>
            <a:r>
              <a:rPr lang="en"/>
              <a:t> to solve the same Sakurai example using the Howe/Cutkosky/Lee ellipsoidal approximation to the friction limit surface. This script is essentially complete, so it’s just a matter of understanding it as you step through it.</a:t>
            </a:r>
            <a:endParaRPr/>
          </a:p>
          <a:p>
            <a:pPr indent="-342900" lvl="0" marL="457200" rtl="0" algn="l">
              <a:spcBef>
                <a:spcPts val="1600"/>
              </a:spcBef>
              <a:spcAft>
                <a:spcPts val="0"/>
              </a:spcAft>
              <a:buSzPts val="1800"/>
              <a:buChar char="●"/>
            </a:pPr>
            <a:r>
              <a:rPr lang="en"/>
              <a:t>Answer questions on the accuracy of the approach.</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7"/>
          <p:cNvSpPr txBox="1"/>
          <p:nvPr>
            <p:ph type="title"/>
          </p:nvPr>
        </p:nvSpPr>
        <p:spPr>
          <a:xfrm>
            <a:off x="133975" y="79100"/>
            <a:ext cx="1559700" cy="32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Q3. </a:t>
            </a:r>
            <a:r>
              <a:rPr lang="en" sz="2400" u="sng">
                <a:solidFill>
                  <a:schemeClr val="hlink"/>
                </a:solidFill>
                <a:hlinkClick r:id="rId3"/>
              </a:rPr>
              <a:t>FlyCro Tugs</a:t>
            </a:r>
            <a:endParaRPr sz="2400"/>
          </a:p>
          <a:p>
            <a:pPr indent="0" lvl="0" marL="0" rtl="0" algn="l">
              <a:spcBef>
                <a:spcPts val="0"/>
              </a:spcBef>
              <a:spcAft>
                <a:spcPts val="0"/>
              </a:spcAft>
              <a:buNone/>
            </a:pPr>
            <a:r>
              <a:rPr lang="en" sz="2400" u="sng">
                <a:solidFill>
                  <a:schemeClr val="hlink"/>
                </a:solidFill>
                <a:hlinkClick r:id="rId4"/>
              </a:rPr>
              <a:t>Video</a:t>
            </a:r>
            <a:br>
              <a:rPr lang="en" sz="2400"/>
            </a:br>
            <a:br>
              <a:rPr lang="en" sz="2400"/>
            </a:br>
            <a:br>
              <a:rPr lang="en" sz="2400"/>
            </a:br>
            <a:r>
              <a:rPr lang="en" sz="2000"/>
              <a:t>( EPFL/</a:t>
            </a:r>
            <a:br>
              <a:rPr lang="en" sz="2000"/>
            </a:br>
            <a:r>
              <a:rPr lang="en" sz="2000"/>
              <a:t>  Stanford )</a:t>
            </a:r>
            <a:endParaRPr sz="2000"/>
          </a:p>
        </p:txBody>
      </p:sp>
      <p:pic>
        <p:nvPicPr>
          <p:cNvPr id="529" name="Google Shape;529;p67" title="FlyCroTugs_open-door.mp4">
            <a:hlinkClick r:id="rId5"/>
          </p:cNvPr>
          <p:cNvPicPr preferRelativeResize="0"/>
          <p:nvPr/>
        </p:nvPicPr>
        <p:blipFill>
          <a:blip r:embed="rId6">
            <a:alphaModFix/>
          </a:blip>
          <a:stretch>
            <a:fillRect/>
          </a:stretch>
        </p:blipFill>
        <p:spPr>
          <a:xfrm>
            <a:off x="2236925" y="39550"/>
            <a:ext cx="6752543" cy="506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type="title"/>
          </p:nvPr>
        </p:nvSpPr>
        <p:spPr>
          <a:xfrm>
            <a:off x="367225" y="222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Exercise Questions</a:t>
            </a:r>
            <a:endParaRPr/>
          </a:p>
          <a:p>
            <a:pPr indent="0" lvl="0" marL="0" rtl="0" algn="l">
              <a:spcBef>
                <a:spcPts val="0"/>
              </a:spcBef>
              <a:spcAft>
                <a:spcPts val="0"/>
              </a:spcAft>
              <a:buNone/>
            </a:pPr>
            <a:r>
              <a:t/>
            </a:r>
            <a:endParaRPr/>
          </a:p>
        </p:txBody>
      </p:sp>
      <p:sp>
        <p:nvSpPr>
          <p:cNvPr id="535" name="Google Shape;535;p68"/>
          <p:cNvSpPr txBox="1"/>
          <p:nvPr>
            <p:ph idx="1" type="body"/>
          </p:nvPr>
        </p:nvSpPr>
        <p:spPr>
          <a:xfrm>
            <a:off x="311700" y="847675"/>
            <a:ext cx="5815500" cy="22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Q</a:t>
            </a:r>
            <a:r>
              <a:rPr b="1" lang="en"/>
              <a:t>3</a:t>
            </a:r>
            <a:r>
              <a:rPr lang="en"/>
              <a:t>: A FlyCroTug* has attached a gripper to one leg of a divan and is attempting to drag it (see </a:t>
            </a:r>
            <a:r>
              <a:rPr lang="en" u="sng">
                <a:solidFill>
                  <a:schemeClr val="hlink"/>
                </a:solidFill>
                <a:hlinkClick r:id="rId3"/>
              </a:rPr>
              <a:t>illustration and diagram in assignment</a:t>
            </a:r>
            <a:r>
              <a:rPr lang="en"/>
              <a:t> with dimensions &amp; data). </a:t>
            </a:r>
            <a:endParaRPr/>
          </a:p>
          <a:p>
            <a:pPr indent="0" lvl="0" marL="0" rtl="0" algn="l">
              <a:spcBef>
                <a:spcPts val="1600"/>
              </a:spcBef>
              <a:spcAft>
                <a:spcPts val="0"/>
              </a:spcAft>
              <a:buClr>
                <a:schemeClr val="dk1"/>
              </a:buClr>
              <a:buSzPts val="1100"/>
              <a:buFont typeface="Arial"/>
              <a:buNone/>
            </a:pPr>
            <a:r>
              <a:rPr lang="en"/>
              <a:t>Use the approximating LS Ellipsoid (adapt from Q2) to solve for the instantaneous motion and required tugging force.</a:t>
            </a:r>
            <a:endParaRPr/>
          </a:p>
          <a:p>
            <a:pPr indent="0" lvl="0" marL="0" rtl="0" algn="l">
              <a:spcBef>
                <a:spcPts val="1600"/>
              </a:spcBef>
              <a:spcAft>
                <a:spcPts val="1600"/>
              </a:spcAft>
              <a:buClr>
                <a:schemeClr val="dk1"/>
              </a:buClr>
              <a:buSzPts val="1100"/>
              <a:buFont typeface="Arial"/>
              <a:buNone/>
            </a:pPr>
            <a:r>
              <a:t/>
            </a:r>
            <a:endParaRPr/>
          </a:p>
        </p:txBody>
      </p:sp>
      <p:sp>
        <p:nvSpPr>
          <p:cNvPr id="536" name="Google Shape;536;p68"/>
          <p:cNvSpPr txBox="1"/>
          <p:nvPr/>
        </p:nvSpPr>
        <p:spPr>
          <a:xfrm>
            <a:off x="344550" y="4393525"/>
            <a:ext cx="84549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r>
              <a:rPr lang="en" sz="1200">
                <a:solidFill>
                  <a:srgbClr val="222222"/>
                </a:solidFill>
                <a:highlight>
                  <a:srgbClr val="FFFFFF"/>
                </a:highlight>
              </a:rPr>
              <a:t>Estrada, M. A., Mintchev, S., Christensen, D. L., Cutkosky, M. R., &amp; Floreano, D. (2018). Forceful manipulation with micro air vehicles. </a:t>
            </a:r>
            <a:r>
              <a:rPr i="1" lang="en" sz="1200">
                <a:solidFill>
                  <a:srgbClr val="222222"/>
                </a:solidFill>
                <a:highlight>
                  <a:srgbClr val="FFFFFF"/>
                </a:highlight>
              </a:rPr>
              <a:t>Science Robotics</a:t>
            </a:r>
            <a:r>
              <a:rPr lang="en" sz="1200">
                <a:solidFill>
                  <a:srgbClr val="222222"/>
                </a:solidFill>
                <a:highlight>
                  <a:srgbClr val="FFFFFF"/>
                </a:highlight>
              </a:rPr>
              <a:t>, </a:t>
            </a:r>
            <a:r>
              <a:rPr i="1" lang="en" sz="1200">
                <a:solidFill>
                  <a:srgbClr val="222222"/>
                </a:solidFill>
                <a:highlight>
                  <a:srgbClr val="FFFFFF"/>
                </a:highlight>
              </a:rPr>
              <a:t>3</a:t>
            </a:r>
            <a:r>
              <a:rPr lang="en" sz="1200">
                <a:solidFill>
                  <a:srgbClr val="222222"/>
                </a:solidFill>
                <a:highlight>
                  <a:srgbClr val="FFFFFF"/>
                </a:highlight>
              </a:rPr>
              <a:t>(23), eaau6903.</a:t>
            </a:r>
            <a:endParaRPr sz="1200"/>
          </a:p>
        </p:txBody>
      </p:sp>
      <p:pic>
        <p:nvPicPr>
          <p:cNvPr id="537" name="Google Shape;537;p68"/>
          <p:cNvPicPr preferRelativeResize="0"/>
          <p:nvPr/>
        </p:nvPicPr>
        <p:blipFill>
          <a:blip r:embed="rId4">
            <a:alphaModFix/>
          </a:blip>
          <a:stretch>
            <a:fillRect/>
          </a:stretch>
        </p:blipFill>
        <p:spPr>
          <a:xfrm>
            <a:off x="6252675" y="301675"/>
            <a:ext cx="2711999" cy="271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nvSpPr>
        <p:spPr>
          <a:xfrm>
            <a:off x="264800" y="4345275"/>
            <a:ext cx="806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22222"/>
                </a:solidFill>
                <a:highlight>
                  <a:srgbClr val="FFFFFF"/>
                </a:highlight>
              </a:rPr>
              <a:t>Chavan-Dafle, Nikhil, Rachel Holladay, and Alberto Rodriguez. "Planar in-hand manipulation via motion cones." </a:t>
            </a:r>
            <a:r>
              <a:rPr i="1" lang="en">
                <a:solidFill>
                  <a:srgbClr val="222222"/>
                </a:solidFill>
              </a:rPr>
              <a:t>The International Journal of Robotics Research</a:t>
            </a:r>
            <a:r>
              <a:rPr lang="en">
                <a:solidFill>
                  <a:srgbClr val="222222"/>
                </a:solidFill>
                <a:highlight>
                  <a:srgbClr val="FFFFFF"/>
                </a:highlight>
              </a:rPr>
              <a:t> 39.2-3 (2020): 163-182.</a:t>
            </a:r>
            <a:endParaRPr/>
          </a:p>
        </p:txBody>
      </p:sp>
      <p:sp>
        <p:nvSpPr>
          <p:cNvPr id="91" name="Google Shape;91;p18"/>
          <p:cNvSpPr txBox="1"/>
          <p:nvPr/>
        </p:nvSpPr>
        <p:spPr>
          <a:xfrm>
            <a:off x="104775" y="76200"/>
            <a:ext cx="4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Suggested paper for last 3 weeks of TMM</a:t>
            </a:r>
            <a:endParaRPr/>
          </a:p>
        </p:txBody>
      </p:sp>
      <p:pic>
        <p:nvPicPr>
          <p:cNvPr descr="Paper Title: In-Hand Manipulation via Motion Cones&#10;Authors: Nikhil Chavan-Dafle, Rachel Holladay, and Alberto Rodriguez&#10;Conference: Robotics: Science and Systems 2018&#10;Paper Link: https://arxiv.org/pdf/1810.00219.pdf&#10;Conference Talk:https://youtu.be/mBEhcmhvUdA?t=28m18s (at 28:18)&#10;&#10;Abstract: &#10;     In this paper, we present the mechanics and algorithms to compute the set of feasible motions of an object pushed in a plane. This set is known as the motion cone and was previously described for non-prehensile manipulation tasks in the horizontal plane. We generalize its geometric construction to a broader set of planar tasks, where external forces such as gravity influence the dynamics of pushing, and prehensile tasks, where there are complex interactions between the gripper, object, and pusher. We show that the motion cone is defined by a set of low-curvature surfaces and provide a polyhedral cone approximation to it. We verify its validity with 2000 pushing experiments recorded with motion tracking system. &#10;    Motion cones abstract the algebra involved in simulating frictional pushing by providing bounds on the set of feasible motions and by characterizing which pushes will stick or slip. We demonstrate their use for the dynamic propagation step in a sampling-based planning algorithm for in-hand manipulation. The planner generates trajectories that involve sequences of continuous pushes with 5-1000x speed improvements to equivalent algorithms." id="92" name="Google Shape;92;p18" title="RSS 2018 - In-Hand Manipulation via Motion Cones (Best Student Paper Award)">
            <a:hlinkClick r:id="rId3"/>
          </p:cNvPr>
          <p:cNvPicPr preferRelativeResize="0"/>
          <p:nvPr/>
        </p:nvPicPr>
        <p:blipFill>
          <a:blip r:embed="rId4">
            <a:alphaModFix/>
          </a:blip>
          <a:stretch>
            <a:fillRect/>
          </a:stretch>
        </p:blipFill>
        <p:spPr>
          <a:xfrm>
            <a:off x="2055033" y="476400"/>
            <a:ext cx="5033933" cy="377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a:hlinkClick r:id="rId3"/>
          </p:cNvPr>
          <p:cNvSpPr/>
          <p:nvPr/>
        </p:nvSpPr>
        <p:spPr>
          <a:xfrm>
            <a:off x="1295400" y="619125"/>
            <a:ext cx="5581800" cy="3452100"/>
          </a:xfrm>
          <a:prstGeom prst="rect">
            <a:avLst/>
          </a:prstGeom>
          <a:solidFill>
            <a:schemeClr val="lt1"/>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nvSpPr>
        <p:spPr>
          <a:xfrm>
            <a:off x="264800" y="4345275"/>
            <a:ext cx="806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22222"/>
                </a:solidFill>
                <a:highlight>
                  <a:srgbClr val="FFFFFF"/>
                </a:highlight>
              </a:rPr>
              <a:t>Chavan-Dafle, Nikhil, Rachel Holladay, and Alberto Rodriguez. "Planar in-hand manipulation via motion cones." </a:t>
            </a:r>
            <a:r>
              <a:rPr i="1" lang="en">
                <a:solidFill>
                  <a:srgbClr val="222222"/>
                </a:solidFill>
              </a:rPr>
              <a:t>The International Journal of Robotics Research</a:t>
            </a:r>
            <a:r>
              <a:rPr lang="en">
                <a:solidFill>
                  <a:srgbClr val="222222"/>
                </a:solidFill>
                <a:highlight>
                  <a:srgbClr val="FFFFFF"/>
                </a:highlight>
              </a:rPr>
              <a:t> 39.2-3 (2020): 163-182.</a:t>
            </a:r>
            <a:endParaRPr/>
          </a:p>
        </p:txBody>
      </p:sp>
      <p:sp>
        <p:nvSpPr>
          <p:cNvPr id="99" name="Google Shape;99;p19"/>
          <p:cNvSpPr txBox="1"/>
          <p:nvPr/>
        </p:nvSpPr>
        <p:spPr>
          <a:xfrm>
            <a:off x="1863075" y="3653475"/>
            <a:ext cx="49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 name="Google Shape;100;p19"/>
          <p:cNvSpPr txBox="1"/>
          <p:nvPr/>
        </p:nvSpPr>
        <p:spPr>
          <a:xfrm>
            <a:off x="6075000" y="3729675"/>
            <a:ext cx="8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(video)</a:t>
            </a:r>
            <a:endParaRPr/>
          </a:p>
        </p:txBody>
      </p:sp>
      <p:pic>
        <p:nvPicPr>
          <p:cNvPr id="101" name="Google Shape;101;p19"/>
          <p:cNvPicPr preferRelativeResize="0"/>
          <p:nvPr/>
        </p:nvPicPr>
        <p:blipFill>
          <a:blip r:embed="rId4">
            <a:alphaModFix/>
          </a:blip>
          <a:stretch>
            <a:fillRect/>
          </a:stretch>
        </p:blipFill>
        <p:spPr>
          <a:xfrm>
            <a:off x="1864950" y="828150"/>
            <a:ext cx="4018750" cy="3018824"/>
          </a:xfrm>
          <a:prstGeom prst="rect">
            <a:avLst/>
          </a:prstGeom>
          <a:noFill/>
          <a:ln>
            <a:noFill/>
          </a:ln>
        </p:spPr>
      </p:pic>
      <p:cxnSp>
        <p:nvCxnSpPr>
          <p:cNvPr id="102" name="Google Shape;102;p19"/>
          <p:cNvCxnSpPr/>
          <p:nvPr/>
        </p:nvCxnSpPr>
        <p:spPr>
          <a:xfrm rot="10800000">
            <a:off x="5217600" y="2812875"/>
            <a:ext cx="933600" cy="0"/>
          </a:xfrm>
          <a:prstGeom prst="straightConnector1">
            <a:avLst/>
          </a:prstGeom>
          <a:noFill/>
          <a:ln cap="flat" cmpd="sng" w="28575">
            <a:solidFill>
              <a:srgbClr val="FF0000"/>
            </a:solidFill>
            <a:prstDash val="solid"/>
            <a:round/>
            <a:headEnd len="med" w="med" type="none"/>
            <a:tailEnd len="med" w="med" type="triangle"/>
          </a:ln>
        </p:spPr>
      </p:cxnSp>
      <p:sp>
        <p:nvSpPr>
          <p:cNvPr id="103" name="Google Shape;103;p19"/>
          <p:cNvSpPr txBox="1"/>
          <p:nvPr/>
        </p:nvSpPr>
        <p:spPr>
          <a:xfrm>
            <a:off x="5998800" y="2460375"/>
            <a:ext cx="8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Fext</a:t>
            </a:r>
            <a:endParaRPr/>
          </a:p>
        </p:txBody>
      </p:sp>
      <p:sp>
        <p:nvSpPr>
          <p:cNvPr id="104" name="Google Shape;104;p19"/>
          <p:cNvSpPr txBox="1"/>
          <p:nvPr/>
        </p:nvSpPr>
        <p:spPr>
          <a:xfrm>
            <a:off x="104775" y="76200"/>
            <a:ext cx="49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Suggested paper for last 3 weeks of TMM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Motivating Question</a:t>
            </a:r>
            <a:endParaRPr/>
          </a:p>
        </p:txBody>
      </p:sp>
      <p:sp>
        <p:nvSpPr>
          <p:cNvPr id="110" name="Google Shape;110;p20"/>
          <p:cNvSpPr txBox="1"/>
          <p:nvPr>
            <p:ph idx="1" type="body"/>
          </p:nvPr>
        </p:nvSpPr>
        <p:spPr>
          <a:xfrm>
            <a:off x="311700" y="542875"/>
            <a:ext cx="8520600" cy="139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Given a board with 2 “feet” (contact patches): How does it behave when you push on it? Can you predict when </a:t>
            </a:r>
            <a:r>
              <a:rPr lang="en"/>
              <a:t>will </a:t>
            </a:r>
            <a:r>
              <a:rPr lang="en"/>
              <a:t>it start to slide?</a:t>
            </a:r>
            <a:endParaRPr/>
          </a:p>
          <a:p>
            <a:pPr indent="0" lvl="0" marL="457200" rtl="0" algn="l">
              <a:lnSpc>
                <a:spcPct val="100000"/>
              </a:lnSpc>
              <a:spcBef>
                <a:spcPts val="1600"/>
              </a:spcBef>
              <a:spcAft>
                <a:spcPts val="0"/>
              </a:spcAft>
              <a:buNone/>
            </a:pPr>
            <a:r>
              <a:rPr lang="en" sz="1600"/>
              <a:t>Try with your cell phone (which behaves almost the same way)</a:t>
            </a:r>
            <a:endParaRPr sz="1600"/>
          </a:p>
          <a:p>
            <a:pPr indent="0" lvl="0" marL="0" rtl="0" algn="l">
              <a:lnSpc>
                <a:spcPct val="100000"/>
              </a:lnSpc>
              <a:spcBef>
                <a:spcPts val="1600"/>
              </a:spcBef>
              <a:spcAft>
                <a:spcPts val="1600"/>
              </a:spcAft>
              <a:buNone/>
            </a:pPr>
            <a:r>
              <a:rPr lang="en"/>
              <a:t>Can you predict the instantaneous motion direction (twist)?</a:t>
            </a:r>
            <a:endParaRPr/>
          </a:p>
        </p:txBody>
      </p:sp>
      <p:pic>
        <p:nvPicPr>
          <p:cNvPr id="111" name="Google Shape;111;p20"/>
          <p:cNvPicPr preferRelativeResize="0"/>
          <p:nvPr/>
        </p:nvPicPr>
        <p:blipFill>
          <a:blip r:embed="rId3">
            <a:alphaModFix/>
          </a:blip>
          <a:stretch>
            <a:fillRect/>
          </a:stretch>
        </p:blipFill>
        <p:spPr>
          <a:xfrm>
            <a:off x="1035150" y="2309800"/>
            <a:ext cx="7073701" cy="278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3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Board with 2 Feet, with equations</a:t>
            </a:r>
            <a:endParaRPr/>
          </a:p>
        </p:txBody>
      </p:sp>
      <p:pic>
        <p:nvPicPr>
          <p:cNvPr id="117" name="Google Shape;117;p21"/>
          <p:cNvPicPr preferRelativeResize="0"/>
          <p:nvPr/>
        </p:nvPicPr>
        <p:blipFill>
          <a:blip r:embed="rId3">
            <a:alphaModFix/>
          </a:blip>
          <a:stretch>
            <a:fillRect/>
          </a:stretch>
        </p:blipFill>
        <p:spPr>
          <a:xfrm>
            <a:off x="4048475" y="758150"/>
            <a:ext cx="4874075" cy="1917850"/>
          </a:xfrm>
          <a:prstGeom prst="rect">
            <a:avLst/>
          </a:prstGeom>
          <a:noFill/>
          <a:ln>
            <a:noFill/>
          </a:ln>
        </p:spPr>
      </p:pic>
      <p:pic>
        <p:nvPicPr>
          <p:cNvPr id="118" name="Google Shape;118;p21"/>
          <p:cNvPicPr preferRelativeResize="0"/>
          <p:nvPr/>
        </p:nvPicPr>
        <p:blipFill>
          <a:blip r:embed="rId4">
            <a:alphaModFix/>
          </a:blip>
          <a:stretch>
            <a:fillRect/>
          </a:stretch>
        </p:blipFill>
        <p:spPr>
          <a:xfrm>
            <a:off x="511100" y="3801450"/>
            <a:ext cx="1857775" cy="527675"/>
          </a:xfrm>
          <a:prstGeom prst="rect">
            <a:avLst/>
          </a:prstGeom>
          <a:noFill/>
          <a:ln>
            <a:noFill/>
          </a:ln>
        </p:spPr>
      </p:pic>
      <p:pic>
        <p:nvPicPr>
          <p:cNvPr id="119" name="Google Shape;119;p21"/>
          <p:cNvPicPr preferRelativeResize="0"/>
          <p:nvPr/>
        </p:nvPicPr>
        <p:blipFill>
          <a:blip r:embed="rId5">
            <a:alphaModFix/>
          </a:blip>
          <a:stretch>
            <a:fillRect/>
          </a:stretch>
        </p:blipFill>
        <p:spPr>
          <a:xfrm>
            <a:off x="522013" y="3053400"/>
            <a:ext cx="1846854" cy="527675"/>
          </a:xfrm>
          <a:prstGeom prst="rect">
            <a:avLst/>
          </a:prstGeom>
          <a:noFill/>
          <a:ln>
            <a:noFill/>
          </a:ln>
        </p:spPr>
      </p:pic>
      <p:sp>
        <p:nvSpPr>
          <p:cNvPr id="120" name="Google Shape;120;p21"/>
          <p:cNvSpPr txBox="1"/>
          <p:nvPr/>
        </p:nvSpPr>
        <p:spPr>
          <a:xfrm>
            <a:off x="4293800" y="2913450"/>
            <a:ext cx="3869100" cy="12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is known, what is unknown?</a:t>
            </a:r>
            <a:endParaRPr/>
          </a:p>
          <a:p>
            <a:pPr indent="-317500" lvl="0" marL="457200" rtl="0" algn="l">
              <a:spcBef>
                <a:spcPts val="0"/>
              </a:spcBef>
              <a:spcAft>
                <a:spcPts val="0"/>
              </a:spcAft>
              <a:buSzPts val="1400"/>
              <a:buChar char="●"/>
            </a:pPr>
            <a:r>
              <a:rPr lang="en"/>
              <a:t>4 unknowns </a:t>
            </a:r>
            <a:endParaRPr/>
          </a:p>
          <a:p>
            <a:pPr indent="-317500" lvl="0" marL="457200" rtl="0" algn="l">
              <a:spcBef>
                <a:spcPts val="0"/>
              </a:spcBef>
              <a:spcAft>
                <a:spcPts val="0"/>
              </a:spcAft>
              <a:buSzPts val="1400"/>
              <a:buChar char="●"/>
            </a:pPr>
            <a:r>
              <a:rPr lang="en"/>
              <a:t>3 linear equations</a:t>
            </a:r>
            <a:endParaRPr/>
          </a:p>
          <a:p>
            <a:pPr indent="-317500" lvl="0" marL="457200" rtl="0" algn="l">
              <a:spcBef>
                <a:spcPts val="0"/>
              </a:spcBef>
              <a:spcAft>
                <a:spcPts val="0"/>
              </a:spcAft>
              <a:buSzPts val="1400"/>
              <a:buChar char="●"/>
            </a:pPr>
            <a:r>
              <a:rPr lang="en"/>
              <a:t>2 non-linear constraints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1" name="Google Shape;121;p21"/>
          <p:cNvPicPr preferRelativeResize="0"/>
          <p:nvPr/>
        </p:nvPicPr>
        <p:blipFill>
          <a:blip r:embed="rId6">
            <a:alphaModFix/>
          </a:blip>
          <a:stretch>
            <a:fillRect/>
          </a:stretch>
        </p:blipFill>
        <p:spPr>
          <a:xfrm>
            <a:off x="358542" y="1275067"/>
            <a:ext cx="3407483" cy="442375"/>
          </a:xfrm>
          <a:prstGeom prst="rect">
            <a:avLst/>
          </a:prstGeom>
          <a:noFill/>
          <a:ln>
            <a:noFill/>
          </a:ln>
        </p:spPr>
      </p:pic>
      <p:pic>
        <p:nvPicPr>
          <p:cNvPr id="122" name="Google Shape;122;p21"/>
          <p:cNvPicPr preferRelativeResize="0"/>
          <p:nvPr/>
        </p:nvPicPr>
        <p:blipFill>
          <a:blip r:embed="rId7">
            <a:alphaModFix/>
          </a:blip>
          <a:stretch>
            <a:fillRect/>
          </a:stretch>
        </p:blipFill>
        <p:spPr>
          <a:xfrm>
            <a:off x="358549" y="1879451"/>
            <a:ext cx="3276700" cy="442375"/>
          </a:xfrm>
          <a:prstGeom prst="rect">
            <a:avLst/>
          </a:prstGeom>
          <a:noFill/>
          <a:ln>
            <a:noFill/>
          </a:ln>
        </p:spPr>
      </p:pic>
      <p:pic>
        <p:nvPicPr>
          <p:cNvPr descr="\sum{M_z} = \mu \vec{r}_1 \times  f_{n1} + \mu \vec{r}_2 \times  f_{n2}" id="123" name="Google Shape;123;p21"/>
          <p:cNvPicPr preferRelativeResize="0"/>
          <p:nvPr/>
        </p:nvPicPr>
        <p:blipFill>
          <a:blip r:embed="rId8">
            <a:alphaModFix/>
          </a:blip>
          <a:stretch>
            <a:fillRect/>
          </a:stretch>
        </p:blipFill>
        <p:spPr>
          <a:xfrm>
            <a:off x="379538" y="2590925"/>
            <a:ext cx="3234713" cy="33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